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6"/>
  </p:notesMasterIdLst>
  <p:sldIdLst>
    <p:sldId id="375" r:id="rId2"/>
    <p:sldId id="405" r:id="rId3"/>
    <p:sldId id="550" r:id="rId4"/>
    <p:sldId id="567" r:id="rId5"/>
    <p:sldId id="594" r:id="rId6"/>
    <p:sldId id="595" r:id="rId7"/>
    <p:sldId id="596" r:id="rId8"/>
    <p:sldId id="598" r:id="rId9"/>
    <p:sldId id="597" r:id="rId10"/>
    <p:sldId id="599" r:id="rId11"/>
    <p:sldId id="600" r:id="rId12"/>
    <p:sldId id="601" r:id="rId13"/>
    <p:sldId id="602" r:id="rId14"/>
    <p:sldId id="603" r:id="rId15"/>
    <p:sldId id="604" r:id="rId16"/>
    <p:sldId id="605" r:id="rId17"/>
    <p:sldId id="606" r:id="rId18"/>
    <p:sldId id="607" r:id="rId19"/>
    <p:sldId id="608" r:id="rId20"/>
    <p:sldId id="609" r:id="rId21"/>
    <p:sldId id="610" r:id="rId22"/>
    <p:sldId id="612" r:id="rId23"/>
    <p:sldId id="613" r:id="rId24"/>
    <p:sldId id="611" r:id="rId25"/>
    <p:sldId id="614" r:id="rId26"/>
    <p:sldId id="615" r:id="rId27"/>
    <p:sldId id="617" r:id="rId28"/>
    <p:sldId id="616" r:id="rId29"/>
    <p:sldId id="618" r:id="rId30"/>
    <p:sldId id="624" r:id="rId31"/>
    <p:sldId id="619" r:id="rId32"/>
    <p:sldId id="621" r:id="rId33"/>
    <p:sldId id="623" r:id="rId34"/>
    <p:sldId id="364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70B12"/>
    <a:srgbClr val="E9E9E9"/>
    <a:srgbClr val="FFFFFF"/>
    <a:srgbClr val="E15F5F"/>
    <a:srgbClr val="F8F7FC"/>
    <a:srgbClr val="2D72BE"/>
    <a:srgbClr val="0047A0"/>
    <a:srgbClr val="E3605B"/>
    <a:srgbClr val="FF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864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E00EF-AEA4-43E2-9451-8F9C59A39471}" type="datetimeFigureOut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83C86-FCDD-4CD4-A668-4DF0BEDE3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3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B1E38-39C7-48C4-086A-B6EF68CA5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913856-496C-B1A2-D9C8-F0B2113C5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845EA-812B-B94C-5F91-4538C5B0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2C56F-BD27-4999-9E6D-D4EACE3DA9F4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7CC3D-4E75-B1F8-2261-C9EEA1AA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1B240-7572-2884-ADF8-CC4D01D4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EE7C2-4CFD-C1E6-3632-13EC3CAC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9B1155-E241-263B-AF79-491CBDDA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A664C-62FC-AE91-4AEB-8FAEB493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F4A19C-72C8-45CA-8E3F-68A7FA345D6C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205B3-A98D-6C78-D6F4-825DDC6B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3C234-845E-B13B-0C99-9B2EEA17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451ECF-85EC-C955-3B84-54453192B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7F4FAD-DE4B-C65A-B284-2FC60889F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5CBDD-200F-9431-F587-79B0E47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A175B2-010B-4341-954C-5F8F5C70B124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C0058-AB3B-AC27-3514-3ABE595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3A7CF-BE0B-8336-2308-D2D59240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7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6E21D-82E6-C9AF-A630-9F90B754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94455-1CD5-40DD-A267-639381E2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68D34-B903-2F96-71AD-0A335A08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B83F9E-22C9-45CA-9E85-070F1D3EF530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36989-7205-0872-8F94-F68B3387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82D4-4058-837B-0186-DF1F17F3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3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35CB0-2E64-7E17-7F11-3E336F1A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D50A24-08A9-B9E0-2E86-A56A1D9E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B33A9-AC09-8991-549A-226E174E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278F45-FB3C-4C4D-B89A-7BC3F5F229F6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77B79-B6C6-4181-A645-4655A0A5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EF39A-AD25-8789-D43C-8EA119BB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45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B2B1356-24BE-84BC-4DC7-3DE366037E84}"/>
              </a:ext>
            </a:extLst>
          </p:cNvPr>
          <p:cNvSpPr/>
          <p:nvPr userDrawn="1"/>
        </p:nvSpPr>
        <p:spPr>
          <a:xfrm>
            <a:off x="832348" y="226088"/>
            <a:ext cx="11070092" cy="399644"/>
          </a:xfrm>
          <a:custGeom>
            <a:avLst/>
            <a:gdLst>
              <a:gd name="connsiteX0" fmla="*/ 66609 w 11133508"/>
              <a:gd name="connsiteY0" fmla="*/ 0 h 399644"/>
              <a:gd name="connsiteX1" fmla="*/ 11066899 w 11133508"/>
              <a:gd name="connsiteY1" fmla="*/ 0 h 399644"/>
              <a:gd name="connsiteX2" fmla="*/ 11133508 w 11133508"/>
              <a:gd name="connsiteY2" fmla="*/ 66609 h 399644"/>
              <a:gd name="connsiteX3" fmla="*/ 11133508 w 11133508"/>
              <a:gd name="connsiteY3" fmla="*/ 333035 h 399644"/>
              <a:gd name="connsiteX4" fmla="*/ 11066899 w 11133508"/>
              <a:gd name="connsiteY4" fmla="*/ 399644 h 399644"/>
              <a:gd name="connsiteX5" fmla="*/ 613523 w 11133508"/>
              <a:gd name="connsiteY5" fmla="*/ 399644 h 399644"/>
              <a:gd name="connsiteX6" fmla="*/ 516629 w 11133508"/>
              <a:gd name="connsiteY6" fmla="*/ 232586 h 399644"/>
              <a:gd name="connsiteX7" fmla="*/ 419736 w 11133508"/>
              <a:gd name="connsiteY7" fmla="*/ 399644 h 399644"/>
              <a:gd name="connsiteX8" fmla="*/ 66609 w 11133508"/>
              <a:gd name="connsiteY8" fmla="*/ 399644 h 399644"/>
              <a:gd name="connsiteX9" fmla="*/ 0 w 11133508"/>
              <a:gd name="connsiteY9" fmla="*/ 333035 h 399644"/>
              <a:gd name="connsiteX10" fmla="*/ 0 w 11133508"/>
              <a:gd name="connsiteY10" fmla="*/ 66609 h 399644"/>
              <a:gd name="connsiteX11" fmla="*/ 66609 w 11133508"/>
              <a:gd name="connsiteY11" fmla="*/ 0 h 39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3508" h="399644">
                <a:moveTo>
                  <a:pt x="66609" y="0"/>
                </a:moveTo>
                <a:lnTo>
                  <a:pt x="11066899" y="0"/>
                </a:lnTo>
                <a:cubicBezTo>
                  <a:pt x="11103686" y="0"/>
                  <a:pt x="11133508" y="29822"/>
                  <a:pt x="11133508" y="66609"/>
                </a:cubicBezTo>
                <a:lnTo>
                  <a:pt x="11133508" y="333035"/>
                </a:lnTo>
                <a:cubicBezTo>
                  <a:pt x="11133508" y="369822"/>
                  <a:pt x="11103686" y="399644"/>
                  <a:pt x="11066899" y="399644"/>
                </a:cubicBezTo>
                <a:lnTo>
                  <a:pt x="613523" y="399644"/>
                </a:lnTo>
                <a:lnTo>
                  <a:pt x="516629" y="232586"/>
                </a:lnTo>
                <a:lnTo>
                  <a:pt x="419736" y="399644"/>
                </a:lnTo>
                <a:lnTo>
                  <a:pt x="66609" y="399644"/>
                </a:lnTo>
                <a:cubicBezTo>
                  <a:pt x="29822" y="399644"/>
                  <a:pt x="0" y="369822"/>
                  <a:pt x="0" y="333035"/>
                </a:cubicBezTo>
                <a:lnTo>
                  <a:pt x="0" y="66609"/>
                </a:lnTo>
                <a:cubicBezTo>
                  <a:pt x="0" y="29822"/>
                  <a:pt x="29822" y="0"/>
                  <a:pt x="66609" y="0"/>
                </a:cubicBezTo>
                <a:close/>
              </a:path>
            </a:pathLst>
          </a:custGeom>
          <a:solidFill>
            <a:schemeClr val="bg1"/>
          </a:solidFill>
          <a:ln w="92075" cap="rnd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03500" algn="l"/>
              </a:tabLst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30236-B5C8-D9A4-EA14-40915FCDBA70}"/>
              </a:ext>
            </a:extLst>
          </p:cNvPr>
          <p:cNvSpPr/>
          <p:nvPr userDrawn="1"/>
        </p:nvSpPr>
        <p:spPr>
          <a:xfrm>
            <a:off x="1037626" y="520066"/>
            <a:ext cx="635786" cy="1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74F9DA-878E-E86E-075B-62CFB99F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FDAC3C-35A6-415C-9F03-738A6AC328B1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EE000A-EE22-ABA9-FA89-DA9EA0B9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EA1F0-774A-3104-2C40-09158642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상징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F494D8-0B43-4288-8718-B3CEFA702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73911"/>
            <a:ext cx="503999" cy="50399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65ECDD4-C7AB-0780-5C56-AF0432547CDE}"/>
              </a:ext>
            </a:extLst>
          </p:cNvPr>
          <p:cNvGrpSpPr/>
          <p:nvPr userDrawn="1"/>
        </p:nvGrpSpPr>
        <p:grpSpPr>
          <a:xfrm>
            <a:off x="965438" y="334122"/>
            <a:ext cx="36002" cy="185944"/>
            <a:chOff x="398695" y="310309"/>
            <a:chExt cx="36002" cy="1859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730A23-15D1-AC6C-BF3C-193DD65B5ED2}"/>
                </a:ext>
              </a:extLst>
            </p:cNvPr>
            <p:cNvSpPr/>
            <p:nvPr/>
          </p:nvSpPr>
          <p:spPr>
            <a:xfrm>
              <a:off x="398697" y="3103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8DF95E-63D4-C269-1A9E-58D5FB253590}"/>
                </a:ext>
              </a:extLst>
            </p:cNvPr>
            <p:cNvSpPr/>
            <p:nvPr/>
          </p:nvSpPr>
          <p:spPr>
            <a:xfrm>
              <a:off x="398696" y="3852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92BD15F-E509-254C-B07E-B9BE6F1576B5}"/>
                </a:ext>
              </a:extLst>
            </p:cNvPr>
            <p:cNvSpPr/>
            <p:nvPr/>
          </p:nvSpPr>
          <p:spPr>
            <a:xfrm>
              <a:off x="398695" y="46025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47220B64-BDC8-944A-0E1A-C71EB0647CDA}"/>
              </a:ext>
            </a:extLst>
          </p:cNvPr>
          <p:cNvSpPr>
            <a:spLocks/>
          </p:cNvSpPr>
          <p:nvPr userDrawn="1"/>
        </p:nvSpPr>
        <p:spPr bwMode="auto">
          <a:xfrm>
            <a:off x="11662598" y="370122"/>
            <a:ext cx="106877" cy="14104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8C980597-6F00-BBCB-9829-8C1C97B2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6" y="321093"/>
            <a:ext cx="10430212" cy="23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099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EA165-3F0A-880B-9371-6CA4FC6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F3832-D575-B192-C9E5-3F5F5AF82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A0875B-5012-C4D4-34DD-64942B1EC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6234D-EC06-5E2E-B205-92424C15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7A0DF1-AEE6-4B0D-89D2-351E7B3EF65C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D4A64-BD06-1C65-8FEE-8AB7FC5A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C033B-08C1-51C2-514D-21FE02EF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09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C80B3-2773-0186-7384-F0AD5CD4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10DF1-53D0-7068-0730-1D1CCBC68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A78ACE-35BC-CE88-0216-E9051C73F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81F8D8-0F51-47D0-BB1F-D8D9CC140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14E3C8-8748-5265-4FD0-09D275710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C317E0-79A6-DDA2-6311-F5CA96E3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3B8C9-630F-4D57-944D-04FD37CECCD3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4B9B9B-DE29-812B-D879-30570E55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1069FA-9B24-53DC-4E72-47AB792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8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BEAC6-B210-057A-EDB2-6820333F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77D0B3-A47C-9147-4B3A-92CAB4BE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86165A-AC43-4902-9541-874ECD310BA3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131659-D086-7B2B-7BDA-2B7B4CA5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A19E18-62FF-7A30-2F06-02E7580C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0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71917-1F20-572F-E94C-A526C068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9E8E-1032-5491-08E1-2F612B3EA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00DF7-AD67-D88E-48D9-88D790EC2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CD9FBF-F3FA-7658-7936-0D1A2FF0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E6EE6D-2B0E-43A9-87A2-7354CDB998F4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A39D0C-3288-26C9-1E44-0431F489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CA71F-AE7D-1B55-21A0-1A87DCD4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9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7F17-3594-D182-A5C0-437C03D8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4DF7D6-CE8D-00BB-75E2-3478943B7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C66BC9-C6B7-805A-D64F-129BC2727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1EE813-70EE-6511-B077-F5126220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C5944E-0BC8-4FAA-9F94-6B4B05834E10}" type="datetime1">
              <a:rPr lang="ko-KR" altLang="en-US" smtClean="0"/>
              <a:t>2025-11-16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B9F22-5574-7ED4-D06B-C97AF0BD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EAF6C-BEDB-9F84-DFBC-95DABECC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0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상징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D4470C-5E69-55C1-270F-9A78C936D5E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73911"/>
            <a:ext cx="503999" cy="503999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6D54C95-5DE1-BB83-7600-92BCFDA2E6BA}"/>
              </a:ext>
            </a:extLst>
          </p:cNvPr>
          <p:cNvSpPr/>
          <p:nvPr userDrawn="1"/>
        </p:nvSpPr>
        <p:spPr>
          <a:xfrm>
            <a:off x="832348" y="226088"/>
            <a:ext cx="11070092" cy="399644"/>
          </a:xfrm>
          <a:custGeom>
            <a:avLst/>
            <a:gdLst>
              <a:gd name="connsiteX0" fmla="*/ 66609 w 11133508"/>
              <a:gd name="connsiteY0" fmla="*/ 0 h 399644"/>
              <a:gd name="connsiteX1" fmla="*/ 11066899 w 11133508"/>
              <a:gd name="connsiteY1" fmla="*/ 0 h 399644"/>
              <a:gd name="connsiteX2" fmla="*/ 11133508 w 11133508"/>
              <a:gd name="connsiteY2" fmla="*/ 66609 h 399644"/>
              <a:gd name="connsiteX3" fmla="*/ 11133508 w 11133508"/>
              <a:gd name="connsiteY3" fmla="*/ 333035 h 399644"/>
              <a:gd name="connsiteX4" fmla="*/ 11066899 w 11133508"/>
              <a:gd name="connsiteY4" fmla="*/ 399644 h 399644"/>
              <a:gd name="connsiteX5" fmla="*/ 613523 w 11133508"/>
              <a:gd name="connsiteY5" fmla="*/ 399644 h 399644"/>
              <a:gd name="connsiteX6" fmla="*/ 516629 w 11133508"/>
              <a:gd name="connsiteY6" fmla="*/ 232586 h 399644"/>
              <a:gd name="connsiteX7" fmla="*/ 419736 w 11133508"/>
              <a:gd name="connsiteY7" fmla="*/ 399644 h 399644"/>
              <a:gd name="connsiteX8" fmla="*/ 66609 w 11133508"/>
              <a:gd name="connsiteY8" fmla="*/ 399644 h 399644"/>
              <a:gd name="connsiteX9" fmla="*/ 0 w 11133508"/>
              <a:gd name="connsiteY9" fmla="*/ 333035 h 399644"/>
              <a:gd name="connsiteX10" fmla="*/ 0 w 11133508"/>
              <a:gd name="connsiteY10" fmla="*/ 66609 h 399644"/>
              <a:gd name="connsiteX11" fmla="*/ 66609 w 11133508"/>
              <a:gd name="connsiteY11" fmla="*/ 0 h 39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3508" h="399644">
                <a:moveTo>
                  <a:pt x="66609" y="0"/>
                </a:moveTo>
                <a:lnTo>
                  <a:pt x="11066899" y="0"/>
                </a:lnTo>
                <a:cubicBezTo>
                  <a:pt x="11103686" y="0"/>
                  <a:pt x="11133508" y="29822"/>
                  <a:pt x="11133508" y="66609"/>
                </a:cubicBezTo>
                <a:lnTo>
                  <a:pt x="11133508" y="333035"/>
                </a:lnTo>
                <a:cubicBezTo>
                  <a:pt x="11133508" y="369822"/>
                  <a:pt x="11103686" y="399644"/>
                  <a:pt x="11066899" y="399644"/>
                </a:cubicBezTo>
                <a:lnTo>
                  <a:pt x="613523" y="399644"/>
                </a:lnTo>
                <a:lnTo>
                  <a:pt x="516629" y="232586"/>
                </a:lnTo>
                <a:lnTo>
                  <a:pt x="419736" y="399644"/>
                </a:lnTo>
                <a:lnTo>
                  <a:pt x="66609" y="399644"/>
                </a:lnTo>
                <a:cubicBezTo>
                  <a:pt x="29822" y="399644"/>
                  <a:pt x="0" y="369822"/>
                  <a:pt x="0" y="333035"/>
                </a:cubicBezTo>
                <a:lnTo>
                  <a:pt x="0" y="66609"/>
                </a:lnTo>
                <a:cubicBezTo>
                  <a:pt x="0" y="29822"/>
                  <a:pt x="29822" y="0"/>
                  <a:pt x="66609" y="0"/>
                </a:cubicBezTo>
                <a:close/>
              </a:path>
            </a:pathLst>
          </a:custGeom>
          <a:solidFill>
            <a:schemeClr val="bg1"/>
          </a:solidFill>
          <a:ln w="92075" cap="rnd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03500" algn="l"/>
              </a:tabLst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9701EA-CA45-03D3-8629-CACB976B13C7}"/>
              </a:ext>
            </a:extLst>
          </p:cNvPr>
          <p:cNvGrpSpPr/>
          <p:nvPr userDrawn="1"/>
        </p:nvGrpSpPr>
        <p:grpSpPr>
          <a:xfrm>
            <a:off x="965438" y="334122"/>
            <a:ext cx="36002" cy="185944"/>
            <a:chOff x="398695" y="310309"/>
            <a:chExt cx="36002" cy="18594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1659905-6BB4-F77A-C4B2-CD01EE50E9A3}"/>
                </a:ext>
              </a:extLst>
            </p:cNvPr>
            <p:cNvSpPr/>
            <p:nvPr/>
          </p:nvSpPr>
          <p:spPr>
            <a:xfrm>
              <a:off x="398697" y="3103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6276BA2-601C-3FB1-B544-5F1FB3A4C59F}"/>
                </a:ext>
              </a:extLst>
            </p:cNvPr>
            <p:cNvSpPr/>
            <p:nvPr/>
          </p:nvSpPr>
          <p:spPr>
            <a:xfrm>
              <a:off x="398696" y="3852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E75D259-5225-4C37-ABC2-39DA372499A1}"/>
                </a:ext>
              </a:extLst>
            </p:cNvPr>
            <p:cNvSpPr/>
            <p:nvPr/>
          </p:nvSpPr>
          <p:spPr>
            <a:xfrm>
              <a:off x="398695" y="46025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Freeform 9">
            <a:extLst>
              <a:ext uri="{FF2B5EF4-FFF2-40B4-BE49-F238E27FC236}">
                <a16:creationId xmlns:a16="http://schemas.microsoft.com/office/drawing/2014/main" id="{6514361D-8169-AF24-F568-2B5FC5AD42A2}"/>
              </a:ext>
            </a:extLst>
          </p:cNvPr>
          <p:cNvSpPr>
            <a:spLocks/>
          </p:cNvSpPr>
          <p:nvPr userDrawn="1"/>
        </p:nvSpPr>
        <p:spPr bwMode="auto">
          <a:xfrm>
            <a:off x="11662598" y="370122"/>
            <a:ext cx="106877" cy="14104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D4066BA-D2BC-37E9-976A-8204B8EF9F62}"/>
              </a:ext>
            </a:extLst>
          </p:cNvPr>
          <p:cNvSpPr/>
          <p:nvPr userDrawn="1"/>
        </p:nvSpPr>
        <p:spPr>
          <a:xfrm>
            <a:off x="1235851" y="667970"/>
            <a:ext cx="211949" cy="182715"/>
          </a:xfrm>
          <a:prstGeom prst="triangle">
            <a:avLst/>
          </a:prstGeom>
          <a:solidFill>
            <a:schemeClr val="bg1"/>
          </a:solidFill>
          <a:ln w="476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DE6459-0E1B-62B4-B07B-EB5555E53206}"/>
              </a:ext>
            </a:extLst>
          </p:cNvPr>
          <p:cNvSpPr/>
          <p:nvPr userDrawn="1"/>
        </p:nvSpPr>
        <p:spPr>
          <a:xfrm>
            <a:off x="209550" y="778044"/>
            <a:ext cx="11756306" cy="5832862"/>
          </a:xfrm>
          <a:prstGeom prst="roundRect">
            <a:avLst>
              <a:gd name="adj" fmla="val 1861"/>
            </a:avLst>
          </a:prstGeom>
          <a:solidFill>
            <a:schemeClr val="bg1"/>
          </a:solidFill>
          <a:ln w="92075" cap="rnd">
            <a:noFill/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68F272-B293-6379-50B0-01D6BCAC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6" y="321093"/>
            <a:ext cx="10430212" cy="23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75170-525C-B88C-2549-1515AC8C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559" y="1193822"/>
            <a:ext cx="10754289" cy="50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C6AE6-3A65-C287-7112-FF1BCC98D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611900"/>
            <a:ext cx="2743200" cy="239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+mn-lt"/>
              </a:defRPr>
            </a:lvl1pPr>
          </a:lstStyle>
          <a:p>
            <a:fld id="{109C872D-39A9-4065-8BF3-6A613116E2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7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200" i="1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iass.go.k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imac.kdi.re.kr/study/study_list.jsp?pageNo=2&amp;showListSize=10&amp;classcd=F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mac.kdi.re.kr/study/study_list.jsp?pageNo=2&amp;showListSize=10&amp;classcd=F1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7" Type="http://schemas.openxmlformats.org/officeDocument/2006/relationships/image" Target="../media/image54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9EC3-FDAD-5008-2635-A7E4EDD2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E82B6-2F0F-6FB8-F71F-495B423A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950" y="942279"/>
            <a:ext cx="10452100" cy="2912171"/>
          </a:xfrm>
          <a:effectLst>
            <a:reflection blurRad="50800" stA="45000" endPos="44000" dir="5400000" sy="-100000" algn="bl" rotWithShape="0"/>
          </a:effectLst>
        </p:spPr>
        <p:txBody>
          <a:bodyPr/>
          <a:lstStyle/>
          <a:p>
            <a:r>
              <a:rPr lang="ko-KR" altLang="en-US" sz="6600" b="1" i="0" dirty="0"/>
              <a:t>환경경제학</a:t>
            </a:r>
            <a:endParaRPr lang="ko-KR" altLang="en-US" i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3B6547-3B8C-6CD4-91B3-9723EB5A4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3665"/>
            <a:ext cx="9144000" cy="935960"/>
          </a:xfrm>
        </p:spPr>
        <p:txBody>
          <a:bodyPr>
            <a:normAutofit/>
          </a:bodyPr>
          <a:lstStyle/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Lecture </a:t>
            </a:r>
            <a:r>
              <a:rPr lang="en-US" altLang="ko-KR" sz="2800">
                <a:latin typeface="HY헤드라인M" panose="02030600000101010101" pitchFamily="18" charset="-127"/>
                <a:ea typeface="HY헤드라인M" panose="02030600000101010101" pitchFamily="18" charset="-127"/>
              </a:rPr>
              <a:t>- 11</a:t>
            </a:r>
            <a:endParaRPr lang="ko-KR" altLang="en-US" sz="17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5F631-FC1F-A584-173C-4EA4C43A874E}"/>
              </a:ext>
            </a:extLst>
          </p:cNvPr>
          <p:cNvSpPr txBox="1"/>
          <p:nvPr/>
        </p:nvSpPr>
        <p:spPr>
          <a:xfrm>
            <a:off x="2200275" y="5144158"/>
            <a:ext cx="779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Seungho Jeon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66D5C0-E865-7613-63AD-5D846835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6408811"/>
            <a:ext cx="1461138" cy="3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1A40-C1DE-5793-BC42-450C16056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FC2BBE-DA61-A730-510B-B4FE2836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할인율의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A66877C-61F4-CDAE-984C-1DDAD9C63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D6CC7-21CE-F77E-5A04-C8F2522BEC18}"/>
              </a:ext>
            </a:extLst>
          </p:cNvPr>
          <p:cNvSpPr txBox="1"/>
          <p:nvPr/>
        </p:nvSpPr>
        <p:spPr>
          <a:xfrm>
            <a:off x="351710" y="958844"/>
            <a:ext cx="11447414" cy="22606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할인율로 예금이자를 선택하는 것은 시간에 대한 선호를 반영하기 위해 할인을 해주는 것이다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시간에 대한 </a:t>
            </a:r>
            <a:r>
              <a:rPr lang="ko-KR" altLang="en-US" sz="1600" spc="-50" dirty="0" err="1"/>
              <a:t>선호란</a:t>
            </a:r>
            <a:r>
              <a:rPr lang="ko-KR" altLang="en-US" sz="1600" spc="-50" dirty="0"/>
              <a:t> 모든 사람은 동일한 금액을 미래에 받기보다는 현재에 받기를 더 원하는 경향이 있음을 의미한다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할인율로 대출이자를 선택하는 것은 투자의 한계생산성을 반영하여 할인을 해주는 것이다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어떤 자금이 정부 정책에 사용되지 않고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민간에 투자된다면 투자수익을 얻을 수 있을 것을 의미한다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위와 같이 </a:t>
            </a:r>
            <a:r>
              <a:rPr lang="en-US" altLang="ko-KR" sz="1600" spc="-50" dirty="0"/>
              <a:t>(</a:t>
            </a:r>
            <a:r>
              <a:rPr lang="ko-KR" altLang="en-US" sz="1600" spc="-50" dirty="0"/>
              <a:t>명목이자</a:t>
            </a:r>
            <a:r>
              <a:rPr lang="en-US" altLang="ko-KR" sz="1600" spc="-50" dirty="0"/>
              <a:t>vs.</a:t>
            </a:r>
            <a:r>
              <a:rPr lang="ko-KR" altLang="en-US" sz="1600" spc="-50" dirty="0"/>
              <a:t>실질이자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예금이자</a:t>
            </a:r>
            <a:r>
              <a:rPr lang="en-US" altLang="ko-KR" sz="1600" spc="-50" dirty="0"/>
              <a:t>vs.</a:t>
            </a:r>
            <a:r>
              <a:rPr lang="ko-KR" altLang="en-US" sz="1600" spc="-50" dirty="0"/>
              <a:t>대출이자</a:t>
            </a:r>
            <a:r>
              <a:rPr lang="en-US" altLang="ko-KR" sz="1600" spc="-50" dirty="0"/>
              <a:t>) </a:t>
            </a:r>
            <a:r>
              <a:rPr lang="ko-KR" altLang="en-US" sz="1600" spc="-50" dirty="0"/>
              <a:t>어느 이자율을 할인율로 선택해야 할지에 관한 정답은 없다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519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5AD98-1089-4025-F9B3-5C540173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7F0F4F-3304-2E4E-D90B-60133592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비용과 편익의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3938492-120F-CAD6-EB53-9D8EF64A5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FA921-872B-13DB-93D3-56A7539D14DF}"/>
                  </a:ext>
                </a:extLst>
              </p:cNvPr>
              <p:cNvSpPr txBox="1"/>
              <p:nvPr/>
            </p:nvSpPr>
            <p:spPr>
              <a:xfrm>
                <a:off x="351710" y="958844"/>
                <a:ext cx="11447414" cy="26300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할인율을 선택하고 비용과 편익을 계산하고 나면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비교를 해야 하는데 다음의 </a:t>
                </a:r>
                <a:r>
                  <a:rPr lang="en-US" altLang="ko-KR" sz="1600" spc="-50" dirty="0"/>
                  <a:t>3</a:t>
                </a:r>
                <a:r>
                  <a:rPr lang="ko-KR" altLang="en-US" sz="1600" spc="-50" dirty="0"/>
                  <a:t>가지 방법이 있다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현재가치 기준</a:t>
                </a:r>
                <a:endParaRPr lang="en-US" altLang="ko-KR" sz="1600" spc="-50" dirty="0"/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내부수익률 기준</a:t>
                </a:r>
                <a:endParaRPr lang="en-US" altLang="ko-KR" sz="1600" spc="-50" dirty="0"/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/>
                  <a:t>B/C </a:t>
                </a:r>
                <a:r>
                  <a:rPr lang="ko-KR" altLang="en-US" sz="1600" spc="-50" dirty="0"/>
                  <a:t>기준 </a:t>
                </a:r>
                <a:r>
                  <a:rPr lang="en-US" altLang="ko-KR" sz="1600" spc="-50" dirty="0"/>
                  <a:t>(Benefit-Cost ratio)</a:t>
                </a:r>
              </a:p>
              <a:p>
                <a:pPr marL="549275" lvl="1">
                  <a:lnSpc>
                    <a:spcPct val="150000"/>
                  </a:lnSpc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정책 시작 후 </a:t>
                </a:r>
                <a14:m>
                  <m:oMath xmlns:m="http://schemas.openxmlformats.org/officeDocument/2006/math">
                    <m:r>
                      <a:rPr lang="en-US" altLang="ko-KR" sz="1600" i="1" spc="-5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ko-KR" altLang="en-US" sz="1600" spc="-50" dirty="0"/>
                  <a:t>년에 발생하는 편익과 비용을 각각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pc="-5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600" i="1" spc="-5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spc="-50" dirty="0"/>
                  <a:t>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pc="-5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sz="1600" i="1" spc="-5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ko-KR" altLang="en-US" sz="1600" spc="-50" dirty="0"/>
                  <a:t>라 하고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정책의 효과가 종료되는 시점을 </a:t>
                </a:r>
                <a14:m>
                  <m:oMath xmlns:m="http://schemas.openxmlformats.org/officeDocument/2006/math">
                    <m:r>
                      <a:rPr lang="en-US" altLang="ko-KR" sz="1600" i="1" spc="-5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ko-KR" altLang="en-US" sz="1600" spc="-50" dirty="0"/>
                  <a:t>년 이라고 할 때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각 기준에서 평가하는 방법은 아래와 같다</a:t>
                </a:r>
                <a:r>
                  <a:rPr lang="en-US" altLang="ko-KR" sz="1600" spc="-50" dirty="0"/>
                  <a:t>. (</a:t>
                </a:r>
                <a:r>
                  <a:rPr lang="ko-KR" altLang="en-US" sz="1600" spc="-50" dirty="0"/>
                  <a:t>다음 장 설명 </a:t>
                </a:r>
                <a:r>
                  <a:rPr lang="en-US" altLang="ko-KR" sz="1600" spc="-50" dirty="0"/>
                  <a:t>&gt;&gt;)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BEFA921-872B-13DB-93D3-56A7539D14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" y="958844"/>
                <a:ext cx="11447414" cy="2630015"/>
              </a:xfrm>
              <a:prstGeom prst="rect">
                <a:avLst/>
              </a:prstGeom>
              <a:blipFill>
                <a:blip r:embed="rId2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894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10A94-293B-BBE3-DD51-C55EDD423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BF166F-BD95-A621-1DB0-CF73C368F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비용과 편익의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6C937F-8F73-E8B5-A7F6-B002A0C9A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12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5CD47-4633-7F52-72FD-8D8B2C2694C6}"/>
                  </a:ext>
                </a:extLst>
              </p:cNvPr>
              <p:cNvSpPr txBox="1"/>
              <p:nvPr/>
            </p:nvSpPr>
            <p:spPr>
              <a:xfrm>
                <a:off x="351710" y="2716316"/>
                <a:ext cx="11447414" cy="115268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u="sng" dirty="0">
                    <a:ln w="3175">
                      <a:noFill/>
                    </a:ln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내부수익률 기준</a:t>
                </a:r>
                <a:endParaRPr lang="en-US" altLang="ko-KR" sz="1600" u="sng" dirty="0">
                  <a:ln w="3175">
                    <a:noFill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 err="1"/>
                  <a:t>내부수익률이란</a:t>
                </a:r>
                <a:r>
                  <a:rPr lang="ko-KR" altLang="en-US" sz="1600" spc="-50" dirty="0"/>
                  <a:t> 순편익의 현재가치의 합</a:t>
                </a:r>
                <a:r>
                  <a:rPr lang="en-US" altLang="ko-KR" sz="1600" spc="-50" dirty="0"/>
                  <a:t> (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를 </a:t>
                </a:r>
                <a:r>
                  <a:rPr lang="en-US" altLang="ko-KR" sz="1600" spc="-50" dirty="0"/>
                  <a:t>0</a:t>
                </a:r>
                <a:r>
                  <a:rPr lang="ko-KR" altLang="en-US" sz="1600" spc="-50" dirty="0"/>
                  <a:t>으로 만들어주는 할인율이며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다음을 만족하는 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ko-KR" sz="1600" i="1" spc="-5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600" spc="-50" dirty="0"/>
                  <a:t>의 값을 의미한다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내부수익률이 사회적 할인율로 선택된 이자율보다 클 경우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그 정책은 시행될 가치가 있다</a:t>
                </a:r>
                <a:r>
                  <a:rPr lang="en-US" altLang="ko-KR" sz="1600" spc="-5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035CD47-4633-7F52-72FD-8D8B2C269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" y="2716316"/>
                <a:ext cx="11447414" cy="1152688"/>
              </a:xfrm>
              <a:prstGeom prst="rect">
                <a:avLst/>
              </a:prstGeom>
              <a:blipFill>
                <a:blip r:embed="rId2"/>
                <a:stretch>
                  <a:fillRect l="-319" b="-5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BD040-99DF-F608-207B-97522DE1D7EB}"/>
                  </a:ext>
                </a:extLst>
              </p:cNvPr>
              <p:cNvSpPr txBox="1"/>
              <p:nvPr/>
            </p:nvSpPr>
            <p:spPr>
              <a:xfrm>
                <a:off x="4254268" y="4032794"/>
                <a:ext cx="2767317" cy="698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0=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 spc="-5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spc="-5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1400" b="0" i="1" spc="-5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400" b="0" i="1" spc="-5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spc="-5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pc="-5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400" i="1" spc="-5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BFBD040-99DF-F608-207B-97522DE1D7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4268" y="4032794"/>
                <a:ext cx="2767317" cy="6983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35C33-B735-9830-8FCB-7829FFDDD39D}"/>
                  </a:ext>
                </a:extLst>
              </p:cNvPr>
              <p:cNvSpPr txBox="1"/>
              <p:nvPr/>
            </p:nvSpPr>
            <p:spPr>
              <a:xfrm>
                <a:off x="2534525" y="5776289"/>
                <a:ext cx="6134448" cy="9097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den>
                      </m:f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400" i="1" spc="-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spc="-5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lang="en-US" altLang="ko-KR" sz="1400" i="1" spc="-5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(1+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sz="1400" i="1" spc="-5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i="1" spc="-5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ko-KR" sz="1400" i="1" spc="-5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(1+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altLang="ko-KR" sz="1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nary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D035C33-B735-9830-8FCB-7829FFDDD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525" y="5776289"/>
                <a:ext cx="6134448" cy="9097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E85AFC00-92BE-995F-A15E-B3337F976F3F}"/>
              </a:ext>
            </a:extLst>
          </p:cNvPr>
          <p:cNvSpPr txBox="1"/>
          <p:nvPr/>
        </p:nvSpPr>
        <p:spPr>
          <a:xfrm>
            <a:off x="351710" y="4574001"/>
            <a:ext cx="11447414" cy="1152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B/C</a:t>
            </a:r>
            <a:r>
              <a:rPr lang="ko-KR" altLang="en-US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기준</a:t>
            </a:r>
            <a:endParaRPr lang="en-US" altLang="ko-KR" sz="16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B/C</a:t>
            </a:r>
            <a:r>
              <a:rPr lang="ko-KR" altLang="en-US" sz="1600" spc="-50" dirty="0"/>
              <a:t>는 편익의 현재가치의 합을 비용의 현재가치의 합으로 나눈 비율을 의미한다</a:t>
            </a:r>
            <a:r>
              <a:rPr lang="en-US" altLang="ko-KR" sz="1600" spc="-50" dirty="0"/>
              <a:t>. </a:t>
            </a:r>
            <a:r>
              <a:rPr lang="ko-KR" altLang="en-US" sz="1600" spc="-50" dirty="0"/>
              <a:t>즉</a:t>
            </a:r>
            <a:r>
              <a:rPr lang="en-US" altLang="ko-KR" sz="1600" spc="-50" dirty="0"/>
              <a:t>, B/C</a:t>
            </a:r>
            <a:r>
              <a:rPr lang="ko-KR" altLang="en-US" sz="1600" spc="-50" dirty="0"/>
              <a:t> 기준은 아래와 같이 정의 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아래 </a:t>
            </a:r>
            <a:r>
              <a:rPr lang="en-US" altLang="ko-KR" sz="1600" spc="-50" dirty="0"/>
              <a:t>B/C</a:t>
            </a:r>
            <a:r>
              <a:rPr lang="ko-KR" altLang="en-US" sz="1600" spc="-50" dirty="0"/>
              <a:t> 값이 </a:t>
            </a:r>
            <a:r>
              <a:rPr lang="en-US" altLang="ko-KR" sz="1600" spc="-50" dirty="0"/>
              <a:t>1</a:t>
            </a:r>
            <a:r>
              <a:rPr lang="ko-KR" altLang="en-US" sz="1600" spc="-50" dirty="0"/>
              <a:t>이상이면 그 정책은 시행될 가치가 있다</a:t>
            </a:r>
            <a:r>
              <a:rPr lang="en-US" altLang="ko-KR" sz="1600" spc="-5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65FD2-9759-6BC6-4B08-20C409906DAB}"/>
                  </a:ext>
                </a:extLst>
              </p:cNvPr>
              <p:cNvSpPr txBox="1"/>
              <p:nvPr/>
            </p:nvSpPr>
            <p:spPr>
              <a:xfrm>
                <a:off x="351710" y="786874"/>
                <a:ext cx="11447414" cy="115339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u="sng" dirty="0">
                    <a:ln w="3175">
                      <a:noFill/>
                    </a:ln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현재가치 기준</a:t>
                </a:r>
                <a:endParaRPr lang="en-US" altLang="ko-KR" sz="1600" u="sng" dirty="0">
                  <a:ln w="3175">
                    <a:noFill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연도별 순편익의 현재가치의 합을 계산하는 방법이다</a:t>
                </a:r>
                <a:r>
                  <a:rPr lang="en-US" altLang="ko-KR" sz="1600" spc="-50" dirty="0"/>
                  <a:t>. </a:t>
                </a:r>
                <a:r>
                  <a:rPr lang="ko-KR" altLang="en-US" sz="1600" spc="-50" dirty="0"/>
                  <a:t>즉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en-US" altLang="ko-KR" sz="1600" i="1" spc="-50" dirty="0"/>
                  <a:t>(Present Value of Net Benefits)</a:t>
                </a:r>
                <a:r>
                  <a:rPr lang="ko-KR" altLang="en-US" sz="1600" spc="-50" dirty="0"/>
                  <a:t>는 아래와 같이 정의된다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ko-KR" altLang="en-US" sz="1600" spc="-50" dirty="0"/>
                  <a:t> 값이 </a:t>
                </a:r>
                <a:r>
                  <a:rPr lang="en-US" altLang="ko-KR" sz="1600" spc="-50" dirty="0"/>
                  <a:t>0 </a:t>
                </a:r>
                <a:r>
                  <a:rPr lang="ko-KR" altLang="en-US" sz="1600" spc="-50" dirty="0"/>
                  <a:t>이상이면 수행할 가치가 있다</a:t>
                </a:r>
                <a:r>
                  <a:rPr lang="en-US" altLang="ko-KR" sz="1600" spc="-50" dirty="0"/>
                  <a:t>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2865FD2-9759-6BC6-4B08-20C409906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" y="786874"/>
                <a:ext cx="11447414" cy="1153393"/>
              </a:xfrm>
              <a:prstGeom prst="rect">
                <a:avLst/>
              </a:prstGeom>
              <a:blipFill>
                <a:blip r:embed="rId5"/>
                <a:stretch>
                  <a:fillRect l="-319" b="-58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C520E0-BC1D-959B-0C6E-370F9F0CEC4F}"/>
                  </a:ext>
                </a:extLst>
              </p:cNvPr>
              <p:cNvSpPr txBox="1"/>
              <p:nvPr/>
            </p:nvSpPr>
            <p:spPr>
              <a:xfrm>
                <a:off x="4013376" y="1978548"/>
                <a:ext cx="2767317" cy="698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𝑃𝑉𝑁𝐵</m:t>
                      </m:r>
                      <m:r>
                        <a:rPr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>
                            <m:fPr>
                              <m:ctrlP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ko-KR" sz="1400" i="1" spc="-5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i="1" spc="-5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en-US" altLang="ko-KR" sz="1400" b="0" i="1" spc="-50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ko-KR" sz="1400" b="0" i="1" spc="-5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ko-KR" sz="1400" i="1" spc="-5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pc="-50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altLang="ko-KR" sz="1400" i="1" spc="-5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sSup>
                                <m:sSupPr>
                                  <m:ctrlP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(1+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altLang="ko-KR" sz="1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ko-KR" sz="1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3C520E0-BC1D-959B-0C6E-370F9F0CE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376" y="1978548"/>
                <a:ext cx="2767317" cy="6983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9875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AA7AF-14C9-96ED-D533-CFCC78447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4DDAC-FCF8-2E1D-0B29-65140D40A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비용과 편익의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379797-6CBF-6F57-0567-73AC4EA79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DE580-194F-AD05-4B2C-16425C1429DC}"/>
                  </a:ext>
                </a:extLst>
              </p:cNvPr>
              <p:cNvSpPr txBox="1"/>
              <p:nvPr/>
            </p:nvSpPr>
            <p:spPr>
              <a:xfrm>
                <a:off x="351710" y="958844"/>
                <a:ext cx="11447414" cy="5585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u="sng" dirty="0">
                    <a:ln w="3175">
                      <a:noFill/>
                    </a:ln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현재가치 기준의 한계</a:t>
                </a:r>
                <a:endParaRPr lang="en-US" altLang="ko-KR" sz="1600" u="sng" dirty="0">
                  <a:ln w="3175">
                    <a:noFill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아래의 표에는 </a:t>
                </a:r>
                <a:r>
                  <a:rPr lang="en-US" altLang="ko-KR" sz="1600" spc="-50" dirty="0"/>
                  <a:t>4</a:t>
                </a:r>
                <a:r>
                  <a:rPr lang="ko-KR" altLang="en-US" sz="1600" spc="-50" dirty="0"/>
                  <a:t>개 사업</a:t>
                </a:r>
                <a:r>
                  <a:rPr lang="en-US" altLang="ko-KR" sz="1600" spc="-50" dirty="0"/>
                  <a:t>(A,B,C,D</a:t>
                </a:r>
                <a:r>
                  <a:rPr lang="ko-KR" altLang="en-US" sz="1600" spc="-50" dirty="0"/>
                  <a:t>사업</a:t>
                </a:r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별로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각 연도</a:t>
                </a:r>
                <a:r>
                  <a:rPr lang="en-US" altLang="ko-KR" sz="1600" spc="-50" dirty="0"/>
                  <a:t>(0,1</a:t>
                </a:r>
                <a:r>
                  <a:rPr lang="ko-KR" altLang="en-US" sz="1600" spc="-50" dirty="0"/>
                  <a:t>년</a:t>
                </a:r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에서의 순편익과 </a:t>
                </a:r>
                <a14:m>
                  <m:oMath xmlns:m="http://schemas.openxmlformats.org/officeDocument/2006/math">
                    <m:r>
                      <a:rPr lang="en-US" altLang="ko-KR" sz="1600" b="0" i="1" spc="-50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ko-KR" altLang="en-US" sz="1600" spc="-50" dirty="0"/>
                  <a:t> </a:t>
                </a:r>
                <a:r>
                  <a:rPr lang="en-US" altLang="ko-KR" sz="1600" spc="-50" dirty="0"/>
                  <a:t>(</a:t>
                </a:r>
                <a:r>
                  <a:rPr lang="ko-KR" altLang="en-US" sz="1600" spc="-50" dirty="0"/>
                  <a:t>순편익의 현재가치</a:t>
                </a:r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를 보여주고 있다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현재가치 기준에 따른 사업의 우선순위는  </a:t>
                </a:r>
                <a:r>
                  <a:rPr lang="en-US" altLang="ko-KR" sz="1600" spc="-50" dirty="0"/>
                  <a:t>A (105) &gt; C (76) &gt; B (71) &gt; D (29) </a:t>
                </a:r>
                <a:r>
                  <a:rPr lang="ko-KR" altLang="en-US" sz="1600" spc="-50" dirty="0"/>
                  <a:t>가 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하나의 사업만을 택해야 한다면 사업 </a:t>
                </a:r>
                <a:r>
                  <a:rPr lang="en-US" altLang="ko-KR" sz="1600" spc="-50" dirty="0"/>
                  <a:t>A</a:t>
                </a:r>
                <a:r>
                  <a:rPr lang="ko-KR" altLang="en-US" sz="1600" spc="-50" dirty="0"/>
                  <a:t>를 우선 시행하여야 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50" dirty="0"/>
              </a:p>
              <a:p>
                <a:pPr marL="92075">
                  <a:lnSpc>
                    <a:spcPct val="150000"/>
                  </a:lnSpc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이 때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정부가 </a:t>
                </a:r>
                <a:r>
                  <a:rPr lang="en-US" altLang="ko-KR" sz="1600" spc="-50" dirty="0"/>
                  <a:t>1,000</a:t>
                </a:r>
                <a:r>
                  <a:rPr lang="ko-KR" altLang="en-US" sz="1600" spc="-50" dirty="0"/>
                  <a:t>억원의 예산을 확보했다고 하자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현재가치 기준에 따라 선정된 사업</a:t>
                </a:r>
                <a:r>
                  <a:rPr lang="en-US" altLang="ko-KR" sz="1600" spc="-50" dirty="0"/>
                  <a:t> A</a:t>
                </a:r>
                <a:r>
                  <a:rPr lang="ko-KR" altLang="en-US" sz="1600" spc="-50" dirty="0"/>
                  <a:t>를 </a:t>
                </a:r>
                <a:r>
                  <a:rPr lang="en-US" altLang="ko-KR" sz="1600" spc="-50" dirty="0"/>
                  <a:t>800</a:t>
                </a:r>
                <a:r>
                  <a:rPr lang="ko-KR" altLang="en-US" sz="1600" spc="-50" dirty="0"/>
                  <a:t>억의 비용을 들여 시행하였고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남는 </a:t>
                </a:r>
                <a:r>
                  <a:rPr lang="en-US" altLang="ko-KR" sz="1600" spc="-50" dirty="0"/>
                  <a:t>200</a:t>
                </a:r>
                <a:r>
                  <a:rPr lang="ko-KR" altLang="en-US" sz="1600" spc="-50" dirty="0"/>
                  <a:t>억으로 사업 </a:t>
                </a:r>
                <a:r>
                  <a:rPr lang="en-US" altLang="ko-KR" sz="1600" spc="-50" dirty="0"/>
                  <a:t>D</a:t>
                </a:r>
                <a:r>
                  <a:rPr lang="ko-KR" altLang="en-US" sz="1600" spc="-50" dirty="0"/>
                  <a:t>를 시행할 수 있다</a:t>
                </a:r>
                <a:r>
                  <a:rPr lang="en-US" altLang="ko-KR" sz="1600" spc="-50" dirty="0"/>
                  <a:t>.</a:t>
                </a:r>
              </a:p>
              <a:p>
                <a:pPr marL="1292225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600" spc="-50" dirty="0"/>
                  <a:t>A</a:t>
                </a:r>
                <a:r>
                  <a:rPr lang="ko-KR" altLang="en-US" sz="1600" spc="-50" dirty="0"/>
                  <a:t>와 </a:t>
                </a:r>
                <a:r>
                  <a:rPr lang="en-US" altLang="ko-KR" sz="1600" spc="-50" dirty="0"/>
                  <a:t>D </a:t>
                </a:r>
                <a:r>
                  <a:rPr lang="ko-KR" altLang="en-US" sz="1600" spc="-50" dirty="0"/>
                  <a:t>사업의 </a:t>
                </a:r>
                <a14:m>
                  <m:oMath xmlns:m="http://schemas.openxmlformats.org/officeDocument/2006/math">
                    <m:r>
                      <a:rPr lang="en-US" altLang="ko-KR" sz="1600" i="1" spc="-50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ko-KR" altLang="en-US" sz="1600" spc="-50" dirty="0"/>
                  <a:t>의 합은 </a:t>
                </a:r>
                <a:r>
                  <a:rPr lang="en-US" altLang="ko-KR" sz="1600" spc="-50" dirty="0"/>
                  <a:t>134</a:t>
                </a:r>
                <a:r>
                  <a:rPr lang="ko-KR" altLang="en-US" sz="1600" spc="-50" dirty="0"/>
                  <a:t>억원이다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대신에 사업 </a:t>
                </a:r>
                <a:r>
                  <a:rPr lang="en-US" altLang="ko-KR" sz="1600" spc="-50" dirty="0"/>
                  <a:t>B</a:t>
                </a:r>
                <a:r>
                  <a:rPr lang="ko-KR" altLang="en-US" sz="1600" spc="-50" dirty="0"/>
                  <a:t>와 </a:t>
                </a:r>
                <a:r>
                  <a:rPr lang="en-US" altLang="ko-KR" sz="1600" spc="-50" dirty="0"/>
                  <a:t>C</a:t>
                </a:r>
                <a:r>
                  <a:rPr lang="ko-KR" altLang="en-US" sz="1600" spc="-50" dirty="0"/>
                  <a:t>를 시행해보자</a:t>
                </a:r>
                <a:r>
                  <a:rPr lang="en-US" altLang="ko-KR" sz="1600" spc="-50" dirty="0"/>
                  <a:t>. (</a:t>
                </a:r>
                <a:r>
                  <a:rPr lang="ko-KR" altLang="en-US" sz="1600" spc="-50" dirty="0"/>
                  <a:t>이 조합은 총 </a:t>
                </a:r>
                <a:r>
                  <a:rPr lang="en-US" altLang="ko-KR" sz="1600" spc="-50" dirty="0"/>
                  <a:t>900</a:t>
                </a:r>
                <a:r>
                  <a:rPr lang="ko-KR" altLang="en-US" sz="1600" spc="-50" dirty="0"/>
                  <a:t>원의 비용이 들어가므로 예산에서 가능하다</a:t>
                </a:r>
                <a:r>
                  <a:rPr lang="en-US" altLang="ko-KR" sz="1600" spc="-50" dirty="0"/>
                  <a:t>.)</a:t>
                </a:r>
              </a:p>
              <a:p>
                <a:pPr marL="1292225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ko-KR" sz="1600" spc="-50" dirty="0"/>
                  <a:t>B</a:t>
                </a:r>
                <a:r>
                  <a:rPr lang="ko-KR" altLang="en-US" sz="1600" spc="-50" dirty="0"/>
                  <a:t>와 </a:t>
                </a:r>
                <a:r>
                  <a:rPr lang="en-US" altLang="ko-KR" sz="1600" spc="-50" dirty="0"/>
                  <a:t>C </a:t>
                </a:r>
                <a:r>
                  <a:rPr lang="ko-KR" altLang="en-US" sz="1600" spc="-50" dirty="0"/>
                  <a:t>사업의 </a:t>
                </a:r>
                <a14:m>
                  <m:oMath xmlns:m="http://schemas.openxmlformats.org/officeDocument/2006/math">
                    <m:r>
                      <a:rPr lang="en-US" altLang="ko-KR" sz="1600" i="1" spc="-50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ko-KR" altLang="en-US" sz="1600" spc="-50" dirty="0"/>
                  <a:t>의 합은 </a:t>
                </a:r>
                <a:r>
                  <a:rPr lang="en-US" altLang="ko-KR" sz="1600" spc="-50" dirty="0"/>
                  <a:t>147</a:t>
                </a:r>
                <a:r>
                  <a:rPr lang="ko-KR" altLang="en-US" sz="1600" spc="-50" dirty="0"/>
                  <a:t>억원이다</a:t>
                </a:r>
                <a:r>
                  <a:rPr lang="en-US" altLang="ko-KR" sz="1600" spc="-50" dirty="0"/>
                  <a:t>.</a:t>
                </a: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사업의 우선순위를 정할 것이 아니라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정부의 </a:t>
                </a:r>
                <a:r>
                  <a:rPr lang="ko-KR" altLang="en-US" sz="1600" spc="-50" dirty="0" err="1"/>
                  <a:t>예산제약하에서</a:t>
                </a:r>
                <a:r>
                  <a:rPr lang="ko-KR" altLang="en-US" sz="1600" spc="-50" dirty="0"/>
                  <a:t> 최대의 </a:t>
                </a:r>
                <a14:m>
                  <m:oMath xmlns:m="http://schemas.openxmlformats.org/officeDocument/2006/math">
                    <m:r>
                      <a:rPr lang="en-US" altLang="ko-KR" sz="1600" i="1" spc="-50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en-US" altLang="ko-KR" sz="1600" spc="-50" dirty="0"/>
                  <a:t> </a:t>
                </a:r>
                <a:r>
                  <a:rPr lang="ko-KR" altLang="en-US" sz="1600" spc="-50" dirty="0"/>
                  <a:t>합을 </a:t>
                </a:r>
                <a:r>
                  <a:rPr lang="ko-KR" altLang="en-US" sz="1600" spc="-50" dirty="0" err="1"/>
                  <a:t>가져다주는</a:t>
                </a:r>
                <a:r>
                  <a:rPr lang="ko-KR" altLang="en-US" sz="1600" spc="-50" dirty="0"/>
                  <a:t> 사업조합을 찾아야 한다</a:t>
                </a:r>
                <a:r>
                  <a:rPr lang="en-US" altLang="ko-KR" sz="1600" spc="-5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9DE580-194F-AD05-4B2C-16425C142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" y="958844"/>
                <a:ext cx="11447414" cy="5585375"/>
              </a:xfrm>
              <a:prstGeom prst="rect">
                <a:avLst/>
              </a:prstGeom>
              <a:blipFill>
                <a:blip r:embed="rId2"/>
                <a:stretch>
                  <a:fillRect l="-319" b="-3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9896125D-3FBF-967D-293D-0358A2A84F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829653"/>
                  </p:ext>
                </p:extLst>
              </p:nvPr>
            </p:nvGraphicFramePr>
            <p:xfrm>
              <a:off x="1472576" y="2723336"/>
              <a:ext cx="7266320" cy="12797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816580">
                      <a:extLst>
                        <a:ext uri="{9D8B030D-6E8A-4147-A177-3AD203B41FA5}">
                          <a16:colId xmlns:a16="http://schemas.microsoft.com/office/drawing/2014/main" val="2218693278"/>
                        </a:ext>
                      </a:extLst>
                    </a:gridCol>
                    <a:gridCol w="1816580">
                      <a:extLst>
                        <a:ext uri="{9D8B030D-6E8A-4147-A177-3AD203B41FA5}">
                          <a16:colId xmlns:a16="http://schemas.microsoft.com/office/drawing/2014/main" val="3036950207"/>
                        </a:ext>
                      </a:extLst>
                    </a:gridCol>
                    <a:gridCol w="1816580">
                      <a:extLst>
                        <a:ext uri="{9D8B030D-6E8A-4147-A177-3AD203B41FA5}">
                          <a16:colId xmlns:a16="http://schemas.microsoft.com/office/drawing/2014/main" val="3365092879"/>
                        </a:ext>
                      </a:extLst>
                    </a:gridCol>
                    <a:gridCol w="1816580">
                      <a:extLst>
                        <a:ext uri="{9D8B030D-6E8A-4147-A177-3AD203B41FA5}">
                          <a16:colId xmlns:a16="http://schemas.microsoft.com/office/drawing/2014/main" val="4050302428"/>
                        </a:ext>
                      </a:extLst>
                    </a:gridCol>
                  </a:tblGrid>
                  <a:tr h="143608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사업명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각 연도의 순 편익 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단위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: 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억원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100" b="1" i="1" spc="-5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𝑷𝑽𝑵𝑩</m:t>
                                </m:r>
                              </m:oMath>
                            </m:oMathPara>
                          </a14:m>
                          <a:endParaRPr lang="en-US" altLang="ko-KR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ko-KR" altLang="en-US" sz="1100" b="0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할인율</a:t>
                          </a:r>
                          <a:r>
                            <a:rPr lang="en-US" altLang="ko-KR" sz="1100" b="0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=5%)</a:t>
                          </a: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783466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07501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-800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950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105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0317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-500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600</a:t>
                          </a:r>
                          <a:endParaRPr lang="en-US" altLang="ko-KR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5589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-400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500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76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305777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-200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240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29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274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9896125D-3FBF-967D-293D-0358A2A84F7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829653"/>
                  </p:ext>
                </p:extLst>
              </p:nvPr>
            </p:nvGraphicFramePr>
            <p:xfrm>
              <a:off x="1472576" y="2723336"/>
              <a:ext cx="7266320" cy="1279784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816580">
                      <a:extLst>
                        <a:ext uri="{9D8B030D-6E8A-4147-A177-3AD203B41FA5}">
                          <a16:colId xmlns:a16="http://schemas.microsoft.com/office/drawing/2014/main" val="2218693278"/>
                        </a:ext>
                      </a:extLst>
                    </a:gridCol>
                    <a:gridCol w="1816580">
                      <a:extLst>
                        <a:ext uri="{9D8B030D-6E8A-4147-A177-3AD203B41FA5}">
                          <a16:colId xmlns:a16="http://schemas.microsoft.com/office/drawing/2014/main" val="3036950207"/>
                        </a:ext>
                      </a:extLst>
                    </a:gridCol>
                    <a:gridCol w="1816580">
                      <a:extLst>
                        <a:ext uri="{9D8B030D-6E8A-4147-A177-3AD203B41FA5}">
                          <a16:colId xmlns:a16="http://schemas.microsoft.com/office/drawing/2014/main" val="3365092879"/>
                        </a:ext>
                      </a:extLst>
                    </a:gridCol>
                    <a:gridCol w="1816580">
                      <a:extLst>
                        <a:ext uri="{9D8B030D-6E8A-4147-A177-3AD203B41FA5}">
                          <a16:colId xmlns:a16="http://schemas.microsoft.com/office/drawing/2014/main" val="4050302428"/>
                        </a:ext>
                      </a:extLst>
                    </a:gridCol>
                  </a:tblGrid>
                  <a:tr h="200940"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사업명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각 연도의 순 편익 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단위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: 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억원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2013" t="-7246" r="-5034" b="-22753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783466"/>
                      </a:ext>
                    </a:extLst>
                  </a:tr>
                  <a:tr h="214884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30750138"/>
                      </a:ext>
                    </a:extLst>
                  </a:tr>
                  <a:tr h="21599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-800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950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105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031745"/>
                      </a:ext>
                    </a:extLst>
                  </a:tr>
                  <a:tr h="21599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-500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600</a:t>
                          </a:r>
                          <a:endParaRPr lang="en-US" altLang="ko-KR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71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558945"/>
                      </a:ext>
                    </a:extLst>
                  </a:tr>
                  <a:tr h="21599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C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-400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500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76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51305777"/>
                      </a:ext>
                    </a:extLst>
                  </a:tr>
                  <a:tr h="21599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D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-200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240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29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2745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403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CBC989-C384-6BF2-A33C-3FDA67AEF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C93822-99AE-4614-93D3-7D3EE6FBD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비용과 편익의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02D764-6C2A-DCD5-D0E2-CFF5D5D55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14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2CC3F6-7816-F290-9650-121C4A40E266}"/>
                  </a:ext>
                </a:extLst>
              </p:cNvPr>
              <p:cNvSpPr txBox="1"/>
              <p:nvPr/>
            </p:nvSpPr>
            <p:spPr>
              <a:xfrm>
                <a:off x="351710" y="958844"/>
                <a:ext cx="11447414" cy="558467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600" u="sng" dirty="0">
                    <a:ln w="3175">
                      <a:noFill/>
                    </a:ln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내부수익률 기준의 한계</a:t>
                </a:r>
                <a:endParaRPr lang="en-US" altLang="ko-KR" sz="1600" u="sng" dirty="0">
                  <a:ln w="3175">
                    <a:noFill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아래의 표에는 </a:t>
                </a:r>
                <a:r>
                  <a:rPr lang="en-US" altLang="ko-KR" sz="1600" spc="-50" dirty="0"/>
                  <a:t>2</a:t>
                </a:r>
                <a:r>
                  <a:rPr lang="ko-KR" altLang="en-US" sz="1600" spc="-50" dirty="0"/>
                  <a:t>개 사업</a:t>
                </a:r>
                <a:r>
                  <a:rPr lang="en-US" altLang="ko-KR" sz="1600" spc="-50" dirty="0"/>
                  <a:t>(A,B</a:t>
                </a:r>
                <a:r>
                  <a:rPr lang="ko-KR" altLang="en-US" sz="1600" spc="-50" dirty="0"/>
                  <a:t>사업</a:t>
                </a:r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별로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각 연도</a:t>
                </a:r>
                <a:r>
                  <a:rPr lang="en-US" altLang="ko-KR" sz="1600" spc="-50" dirty="0"/>
                  <a:t>(0,1,2</a:t>
                </a:r>
                <a:r>
                  <a:rPr lang="ko-KR" altLang="en-US" sz="1600" spc="-50" dirty="0"/>
                  <a:t>년</a:t>
                </a:r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에서의 순편익과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내부수익률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그리고 다양한 할인율에서의 </a:t>
                </a:r>
                <a14:m>
                  <m:oMath xmlns:m="http://schemas.openxmlformats.org/officeDocument/2006/math">
                    <m:r>
                      <a:rPr lang="en-US" altLang="ko-KR" sz="1600" b="0" i="1" spc="-50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ko-KR" altLang="en-US" sz="1600" spc="-50" dirty="0"/>
                  <a:t>를 보여주고 있다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/>
                  <a:t>A</a:t>
                </a:r>
                <a:r>
                  <a:rPr lang="ko-KR" altLang="en-US" sz="1600" spc="-50" dirty="0"/>
                  <a:t>와 </a:t>
                </a:r>
                <a:r>
                  <a:rPr lang="en-US" altLang="ko-KR" sz="1600" spc="-50" dirty="0"/>
                  <a:t>B</a:t>
                </a:r>
                <a:r>
                  <a:rPr lang="ko-KR" altLang="en-US" sz="1600" spc="-50" dirty="0"/>
                  <a:t> 모두 사업 시작 연도에 </a:t>
                </a:r>
                <a:r>
                  <a:rPr lang="en-US" altLang="ko-KR" sz="1600" spc="-50" dirty="0"/>
                  <a:t>1,000</a:t>
                </a:r>
                <a:r>
                  <a:rPr lang="ko-KR" altLang="en-US" sz="1600" spc="-50" dirty="0"/>
                  <a:t>억원의 공사비가 필요하다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사업 </a:t>
                </a:r>
                <a:r>
                  <a:rPr lang="en-US" altLang="ko-KR" sz="1600" spc="-50" dirty="0"/>
                  <a:t>A</a:t>
                </a:r>
                <a:r>
                  <a:rPr lang="ko-KR" altLang="en-US" sz="1600" spc="-50" dirty="0"/>
                  <a:t>는 </a:t>
                </a:r>
                <a:r>
                  <a:rPr lang="en-US" altLang="ko-KR" sz="1600" spc="-50" dirty="0"/>
                  <a:t>2</a:t>
                </a:r>
                <a:r>
                  <a:rPr lang="ko-KR" altLang="en-US" sz="1600" spc="-50" dirty="0"/>
                  <a:t>년 후 </a:t>
                </a:r>
                <a:r>
                  <a:rPr lang="en-US" altLang="ko-KR" sz="1600" spc="-50" dirty="0"/>
                  <a:t>1,200</a:t>
                </a:r>
                <a:r>
                  <a:rPr lang="ko-KR" altLang="en-US" sz="1600" spc="-50" dirty="0"/>
                  <a:t>억원의 순편익을 얻고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사업</a:t>
                </a:r>
                <a:r>
                  <a:rPr lang="en-US" altLang="ko-KR" sz="1600" spc="-50" dirty="0"/>
                  <a:t> B</a:t>
                </a:r>
                <a:r>
                  <a:rPr lang="ko-KR" altLang="en-US" sz="1600" spc="-50" dirty="0"/>
                  <a:t>는 </a:t>
                </a:r>
                <a:r>
                  <a:rPr lang="en-US" altLang="ko-KR" sz="1600" spc="-50" dirty="0"/>
                  <a:t>1</a:t>
                </a:r>
                <a:r>
                  <a:rPr lang="ko-KR" altLang="en-US" sz="1600" spc="-50" dirty="0"/>
                  <a:t>년 후에만 </a:t>
                </a:r>
                <a:r>
                  <a:rPr lang="en-US" altLang="ko-KR" sz="1600" spc="-50" dirty="0"/>
                  <a:t>1,150</a:t>
                </a:r>
                <a:r>
                  <a:rPr lang="ko-KR" altLang="en-US" sz="1600" spc="-50" dirty="0"/>
                  <a:t>억원의 순편익을 얻는다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이 때 내부수익률을 계산해보면 각각 </a:t>
                </a:r>
                <a:r>
                  <a:rPr lang="en-US" altLang="ko-KR" sz="1600" spc="-50" dirty="0"/>
                  <a:t>9.54%, 15.0%</a:t>
                </a:r>
                <a:r>
                  <a:rPr lang="ko-KR" altLang="en-US" sz="1600" spc="-50" dirty="0"/>
                  <a:t>이므로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내부수익률 기준으로 하면 사업</a:t>
                </a:r>
                <a:r>
                  <a:rPr lang="en-US" altLang="ko-KR" sz="1600" spc="-50" dirty="0"/>
                  <a:t> B</a:t>
                </a:r>
                <a:r>
                  <a:rPr lang="ko-KR" altLang="en-US" sz="1600" spc="-50" dirty="0"/>
                  <a:t>를 우선시행해야 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다양한 할인율에서의 </a:t>
                </a:r>
                <a14:m>
                  <m:oMath xmlns:m="http://schemas.openxmlformats.org/officeDocument/2006/math">
                    <m:r>
                      <a:rPr lang="en-US" altLang="ko-KR" sz="1600" i="1" spc="-50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ko-KR" altLang="en-US" sz="1600" spc="-50" dirty="0"/>
                  <a:t>를 보면 사회적 할인율이 </a:t>
                </a:r>
                <a:r>
                  <a:rPr lang="en-US" altLang="ko-KR" sz="1600" spc="-50" dirty="0"/>
                  <a:t>12%</a:t>
                </a:r>
                <a:r>
                  <a:rPr lang="ko-KR" altLang="en-US" sz="1600" spc="-50" dirty="0"/>
                  <a:t>에는 여전히 사업 </a:t>
                </a:r>
                <a:r>
                  <a:rPr lang="en-US" altLang="ko-KR" sz="1600" spc="-50" dirty="0"/>
                  <a:t>B</a:t>
                </a:r>
                <a:r>
                  <a:rPr lang="ko-KR" altLang="en-US" sz="1600" spc="-50" dirty="0"/>
                  <a:t>가 사업 </a:t>
                </a:r>
                <a:r>
                  <a:rPr lang="en-US" altLang="ko-KR" sz="1600" spc="-50" dirty="0"/>
                  <a:t>A</a:t>
                </a:r>
                <a:r>
                  <a:rPr lang="ko-KR" altLang="en-US" sz="1600" spc="-50" dirty="0"/>
                  <a:t>보다 선호되어야 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사회적 할인율이 </a:t>
                </a:r>
                <a:r>
                  <a:rPr lang="en-US" altLang="ko-KR" sz="1600" spc="-50" dirty="0"/>
                  <a:t>3%</a:t>
                </a:r>
                <a:r>
                  <a:rPr lang="ko-KR" altLang="en-US" sz="1600" spc="-50" dirty="0"/>
                  <a:t>가 되면 반대로 사업 </a:t>
                </a:r>
                <a:r>
                  <a:rPr lang="en-US" altLang="ko-KR" sz="1600" spc="-50" dirty="0"/>
                  <a:t>A</a:t>
                </a:r>
                <a:r>
                  <a:rPr lang="ko-KR" altLang="en-US" sz="1600" spc="-50" dirty="0"/>
                  <a:t>가 선호되어야 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사회적 할인율이 </a:t>
                </a:r>
                <a:r>
                  <a:rPr lang="en-US" altLang="ko-KR" sz="1600" spc="-50" dirty="0"/>
                  <a:t>4.35% </a:t>
                </a:r>
                <a:r>
                  <a:rPr lang="ko-KR" altLang="en-US" sz="1600" spc="-50" dirty="0"/>
                  <a:t>이상이면 사업 </a:t>
                </a:r>
                <a:r>
                  <a:rPr lang="en-US" altLang="ko-KR" sz="1600" spc="-50" dirty="0"/>
                  <a:t>B, </a:t>
                </a:r>
                <a:r>
                  <a:rPr lang="ko-KR" altLang="en-US" sz="1600" spc="-50" dirty="0"/>
                  <a:t>반대로 </a:t>
                </a:r>
                <a:r>
                  <a:rPr lang="en-US" altLang="ko-KR" sz="1600" spc="-50" dirty="0"/>
                  <a:t>4.35%</a:t>
                </a:r>
                <a:r>
                  <a:rPr lang="ko-KR" altLang="en-US" sz="1600" spc="-50" dirty="0"/>
                  <a:t> 이하이면 사업</a:t>
                </a:r>
                <a:r>
                  <a:rPr lang="en-US" altLang="ko-KR" sz="1600" spc="-50" dirty="0"/>
                  <a:t>A</a:t>
                </a:r>
                <a:r>
                  <a:rPr lang="ko-KR" altLang="en-US" sz="1600" spc="-50" dirty="0"/>
                  <a:t>가 선호되어야 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내부수익률은 사회적 할인율을 고려하지 못하므로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내부수익률이 큰 사업만을 선택할 경우 위와 같은 오류를 범할 수 있다</a:t>
                </a:r>
                <a:r>
                  <a:rPr lang="en-US" altLang="ko-KR" sz="1600" spc="-5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12CC3F6-7816-F290-9650-121C4A40E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" y="958844"/>
                <a:ext cx="11447414" cy="5584670"/>
              </a:xfrm>
              <a:prstGeom prst="rect">
                <a:avLst/>
              </a:prstGeom>
              <a:blipFill>
                <a:blip r:embed="rId2"/>
                <a:stretch>
                  <a:fillRect l="-319" r="-213" b="-43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D85870DF-9A2B-540B-767E-BD968DEF6A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596599"/>
                  </p:ext>
                </p:extLst>
              </p:nvPr>
            </p:nvGraphicFramePr>
            <p:xfrm>
              <a:off x="1600896" y="3398571"/>
              <a:ext cx="7186304" cy="983466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898288">
                      <a:extLst>
                        <a:ext uri="{9D8B030D-6E8A-4147-A177-3AD203B41FA5}">
                          <a16:colId xmlns:a16="http://schemas.microsoft.com/office/drawing/2014/main" val="2218693278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3036950207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4126383666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3365092879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3018702457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4050302428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1627129626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998369991"/>
                        </a:ext>
                      </a:extLst>
                    </a:gridCol>
                  </a:tblGrid>
                  <a:tr h="30849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사업명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각 연도의 </a:t>
                          </a:r>
                          <a:r>
                            <a:rPr lang="ko-KR" altLang="en-US" sz="1100" b="1" kern="0" spc="0" dirty="0" err="1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순편익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단위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: 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억원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내부수익률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다양한 할인율에서의 </a:t>
                          </a:r>
                          <a14:m>
                            <m:oMath xmlns:m="http://schemas.openxmlformats.org/officeDocument/2006/math">
                              <m:r>
                                <a:rPr lang="en-US" altLang="ko-KR" sz="1100" b="1" i="1" spc="-5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𝑷𝑽𝑵𝑩</m:t>
                              </m:r>
                            </m:oMath>
                          </a14:m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783466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3%</a:t>
                          </a: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4.35%</a:t>
                          </a: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12%</a:t>
                          </a: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6809129"/>
                      </a:ext>
                    </a:extLst>
                  </a:tr>
                  <a:tr h="0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0750138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-1,000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1,200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9.54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131.1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102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-43.4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0317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-1,000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1,150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15.0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116.5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102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45.5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274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8">
                <a:extLst>
                  <a:ext uri="{FF2B5EF4-FFF2-40B4-BE49-F238E27FC236}">
                    <a16:creationId xmlns:a16="http://schemas.microsoft.com/office/drawing/2014/main" id="{D85870DF-9A2B-540B-767E-BD968DEF6AB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11596599"/>
                  </p:ext>
                </p:extLst>
              </p:nvPr>
            </p:nvGraphicFramePr>
            <p:xfrm>
              <a:off x="1600896" y="3398571"/>
              <a:ext cx="7186304" cy="983466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898288">
                      <a:extLst>
                        <a:ext uri="{9D8B030D-6E8A-4147-A177-3AD203B41FA5}">
                          <a16:colId xmlns:a16="http://schemas.microsoft.com/office/drawing/2014/main" val="2218693278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3036950207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4126383666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3365092879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3018702457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4050302428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1627129626"/>
                        </a:ext>
                      </a:extLst>
                    </a:gridCol>
                    <a:gridCol w="898288">
                      <a:extLst>
                        <a:ext uri="{9D8B030D-6E8A-4147-A177-3AD203B41FA5}">
                          <a16:colId xmlns:a16="http://schemas.microsoft.com/office/drawing/2014/main" val="998369991"/>
                        </a:ext>
                      </a:extLst>
                    </a:gridCol>
                  </a:tblGrid>
                  <a:tr h="308496"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사업명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 gridSpan="3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각 연도의 </a:t>
                          </a:r>
                          <a:r>
                            <a:rPr lang="ko-KR" altLang="en-US" sz="1100" b="1" kern="0" spc="0" dirty="0" err="1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순편익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단위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: 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억원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 h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pPr algn="ctr" latinLnBrk="1"/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3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내부수익률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168100" t="-9804" r="-3394" b="-24705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783466"/>
                      </a:ext>
                    </a:extLst>
                  </a:tr>
                  <a:tr h="42050"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gridSpan="3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3%</a:t>
                          </a: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4.35%</a:t>
                          </a: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rowSpan="2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12%</a:t>
                          </a:r>
                          <a:endParaRPr lang="ko-KR" altLang="en-US" sz="1100" b="0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6809129"/>
                      </a:ext>
                    </a:extLst>
                  </a:tr>
                  <a:tr h="200940"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ko-KR" altLang="en-US" sz="13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latinLnBrk="1"/>
                          <a:endParaRPr lang="ko-KR" alt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0750138"/>
                      </a:ext>
                    </a:extLst>
                  </a:tr>
                  <a:tr h="21599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-1,000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1,200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9.54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131.1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102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-43.4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031745"/>
                      </a:ext>
                    </a:extLst>
                  </a:tr>
                  <a:tr h="21599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-1,000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1,150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15.0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116.5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102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45.5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2745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90055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4BE03-9349-4142-16D6-4F16024C1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689347-F345-7D00-9C23-BEB1A356D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비용과 편익의 비교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6F55F4-501D-2C3B-6A30-A72665A23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15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287C5F-4F65-39B1-05FC-C04E98DEE010}"/>
                  </a:ext>
                </a:extLst>
              </p:cNvPr>
              <p:cNvSpPr txBox="1"/>
              <p:nvPr/>
            </p:nvSpPr>
            <p:spPr>
              <a:xfrm>
                <a:off x="351710" y="958844"/>
                <a:ext cx="11447414" cy="4107343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600" u="sng" dirty="0">
                    <a:ln w="3175">
                      <a:noFill/>
                    </a:ln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B/C</a:t>
                </a:r>
                <a:r>
                  <a:rPr lang="ko-KR" altLang="en-US" sz="1600" u="sng" dirty="0">
                    <a:ln w="3175">
                      <a:noFill/>
                    </a:ln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 기준의 한계</a:t>
                </a:r>
                <a:endParaRPr lang="en-US" altLang="ko-KR" sz="1600" u="sng" dirty="0">
                  <a:ln w="3175">
                    <a:noFill/>
                  </a:ln>
                  <a:latin typeface="HY헤드라인M" panose="02030600000101010101" pitchFamily="18" charset="-127"/>
                  <a:ea typeface="HY헤드라인M" panose="02030600000101010101" pitchFamily="18" charset="-127"/>
                </a:endParaRP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아래의 표에는 </a:t>
                </a:r>
                <a:r>
                  <a:rPr lang="en-US" altLang="ko-KR" sz="1600" spc="-50" dirty="0"/>
                  <a:t>2</a:t>
                </a:r>
                <a:r>
                  <a:rPr lang="ko-KR" altLang="en-US" sz="1600" spc="-50" dirty="0"/>
                  <a:t>개 사업</a:t>
                </a:r>
                <a:r>
                  <a:rPr lang="en-US" altLang="ko-KR" sz="1600" spc="-50" dirty="0"/>
                  <a:t>(A,B</a:t>
                </a:r>
                <a:r>
                  <a:rPr lang="ko-KR" altLang="en-US" sz="1600" spc="-50" dirty="0"/>
                  <a:t>사업</a:t>
                </a:r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별로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현재가치로 환산된 편익과 비용</a:t>
                </a:r>
                <a:r>
                  <a:rPr lang="en-US" altLang="ko-KR" sz="1600" spc="-50" dirty="0"/>
                  <a:t>, B/C, </a:t>
                </a:r>
                <a:r>
                  <a:rPr lang="ko-KR" altLang="en-US" sz="1600" spc="-50" dirty="0"/>
                  <a:t>그리고 </a:t>
                </a:r>
                <a14:m>
                  <m:oMath xmlns:m="http://schemas.openxmlformats.org/officeDocument/2006/math">
                    <m:r>
                      <a:rPr lang="en-US" altLang="ko-KR" sz="1600" b="0" i="1" spc="-50">
                        <a:latin typeface="Cambria Math" panose="02040503050406030204" pitchFamily="18" charset="0"/>
                      </a:rPr>
                      <m:t>𝑃𝑉𝑁𝐵</m:t>
                    </m:r>
                  </m:oMath>
                </a14:m>
                <a:r>
                  <a:rPr lang="ko-KR" altLang="en-US" sz="1600" kern="0" dirty="0">
                    <a:latin typeface="+mn-ea"/>
                  </a:rPr>
                  <a:t>를 보여주고 있다</a:t>
                </a:r>
                <a:r>
                  <a:rPr lang="en-US" altLang="ko-KR" sz="1600" kern="0" dirty="0">
                    <a:latin typeface="+mn-ea"/>
                  </a:rPr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/>
                  <a:t>B/C</a:t>
                </a:r>
                <a:r>
                  <a:rPr lang="ko-KR" altLang="en-US" sz="1600" spc="-50" dirty="0"/>
                  <a:t> 기준에 따르면</a:t>
                </a:r>
                <a:r>
                  <a:rPr lang="en-US" altLang="ko-KR" sz="1600" spc="-50" dirty="0"/>
                  <a:t> </a:t>
                </a:r>
                <a:r>
                  <a:rPr lang="ko-KR" altLang="en-US" sz="1600" spc="-50" dirty="0"/>
                  <a:t>사업 </a:t>
                </a:r>
                <a:r>
                  <a:rPr lang="en-US" altLang="ko-KR" sz="1600" spc="-50" dirty="0"/>
                  <a:t>B (2.125)</a:t>
                </a:r>
                <a:r>
                  <a:rPr lang="ko-KR" altLang="en-US" sz="1600" spc="-50" dirty="0"/>
                  <a:t>가 사업 </a:t>
                </a:r>
                <a:r>
                  <a:rPr lang="en-US" altLang="ko-KR" sz="1600" spc="-50" dirty="0"/>
                  <a:t>A (2.0)</a:t>
                </a:r>
                <a:r>
                  <a:rPr lang="ko-KR" altLang="en-US" sz="1600" spc="-50" dirty="0"/>
                  <a:t>보다 우선 시행하여야 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현재가치 기준을 따르면 사업</a:t>
                </a:r>
                <a:r>
                  <a:rPr lang="en-US" altLang="ko-KR" sz="1600" spc="-50" dirty="0"/>
                  <a:t> A</a:t>
                </a:r>
                <a:r>
                  <a:rPr lang="ko-KR" altLang="en-US" sz="1600" spc="-50" dirty="0"/>
                  <a:t>의 </a:t>
                </a:r>
                <a:r>
                  <a:rPr lang="ko-KR" altLang="en-US" sz="1600" spc="-50" dirty="0" err="1"/>
                  <a:t>순편익</a:t>
                </a:r>
                <a:r>
                  <a:rPr lang="ko-KR" altLang="en-US" sz="1600" spc="-50" dirty="0"/>
                  <a:t> </a:t>
                </a:r>
                <a:r>
                  <a:rPr lang="en-US" altLang="ko-KR" sz="1600" spc="-50" dirty="0"/>
                  <a:t>(100</a:t>
                </a:r>
                <a:r>
                  <a:rPr lang="ko-KR" altLang="en-US" sz="1600" spc="-50" dirty="0"/>
                  <a:t>억</a:t>
                </a:r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이 </a:t>
                </a:r>
                <a:r>
                  <a:rPr lang="en-US" altLang="ko-KR" sz="1600" spc="-50" dirty="0"/>
                  <a:t>B (90</a:t>
                </a:r>
                <a:r>
                  <a:rPr lang="ko-KR" altLang="en-US" sz="1600" spc="-50" dirty="0"/>
                  <a:t>억</a:t>
                </a:r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보다 더 크기 때문에 </a:t>
                </a:r>
                <a:r>
                  <a:rPr lang="en-US" altLang="ko-KR" sz="1600" spc="-50" dirty="0"/>
                  <a:t>A</a:t>
                </a:r>
                <a:r>
                  <a:rPr lang="ko-KR" altLang="en-US" sz="1600" spc="-50" dirty="0"/>
                  <a:t>가 선택되어야 한다</a:t>
                </a:r>
                <a:r>
                  <a:rPr lang="en-US" altLang="ko-KR" sz="1600" spc="-50" dirty="0"/>
                  <a:t>.</a:t>
                </a: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spc="-50" dirty="0"/>
                  <a:t>B/C </a:t>
                </a:r>
                <a:r>
                  <a:rPr lang="ko-KR" altLang="en-US" sz="1600" spc="-50" dirty="0"/>
                  <a:t>기준은 각 사업의 편익과 비용의 규모는 무시하고 그 비율만을 비교하는데 한계가 있다</a:t>
                </a:r>
                <a:r>
                  <a:rPr lang="en-US" altLang="ko-KR" sz="1600" spc="-50" dirty="0"/>
                  <a:t>.</a:t>
                </a:r>
                <a:br>
                  <a:rPr lang="en-US" altLang="ko-KR" sz="1600" spc="-50" dirty="0"/>
                </a:b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2287C5F-4F65-39B1-05FC-C04E98DEE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" y="958844"/>
                <a:ext cx="11447414" cy="4107343"/>
              </a:xfrm>
              <a:prstGeom prst="rect">
                <a:avLst/>
              </a:prstGeom>
              <a:blipFill>
                <a:blip r:embed="rId2"/>
                <a:stretch>
                  <a:fillRect l="-31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BFFC06B6-4043-58CE-6812-A705D1B8A4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657290"/>
                  </p:ext>
                </p:extLst>
              </p:nvPr>
            </p:nvGraphicFramePr>
            <p:xfrm>
              <a:off x="1531299" y="2460071"/>
              <a:ext cx="7266320" cy="66644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453264">
                      <a:extLst>
                        <a:ext uri="{9D8B030D-6E8A-4147-A177-3AD203B41FA5}">
                          <a16:colId xmlns:a16="http://schemas.microsoft.com/office/drawing/2014/main" val="2218693278"/>
                        </a:ext>
                      </a:extLst>
                    </a:gridCol>
                    <a:gridCol w="1453264">
                      <a:extLst>
                        <a:ext uri="{9D8B030D-6E8A-4147-A177-3AD203B41FA5}">
                          <a16:colId xmlns:a16="http://schemas.microsoft.com/office/drawing/2014/main" val="3036950207"/>
                        </a:ext>
                      </a:extLst>
                    </a:gridCol>
                    <a:gridCol w="1453264">
                      <a:extLst>
                        <a:ext uri="{9D8B030D-6E8A-4147-A177-3AD203B41FA5}">
                          <a16:colId xmlns:a16="http://schemas.microsoft.com/office/drawing/2014/main" val="3365092879"/>
                        </a:ext>
                      </a:extLst>
                    </a:gridCol>
                    <a:gridCol w="1453264">
                      <a:extLst>
                        <a:ext uri="{9D8B030D-6E8A-4147-A177-3AD203B41FA5}">
                          <a16:colId xmlns:a16="http://schemas.microsoft.com/office/drawing/2014/main" val="970056277"/>
                        </a:ext>
                      </a:extLst>
                    </a:gridCol>
                    <a:gridCol w="1453264">
                      <a:extLst>
                        <a:ext uri="{9D8B030D-6E8A-4147-A177-3AD203B41FA5}">
                          <a16:colId xmlns:a16="http://schemas.microsoft.com/office/drawing/2014/main" val="4050302428"/>
                        </a:ext>
                      </a:extLst>
                    </a:gridCol>
                  </a:tblGrid>
                  <a:tr h="14360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사업명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편익 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현재가치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비용 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현재가치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B/C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1100" b="1" i="1" spc="-5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𝑷𝑽𝑵𝑩</m:t>
                                </m:r>
                              </m:oMath>
                            </m:oMathPara>
                          </a14:m>
                          <a:endParaRPr lang="en-US" altLang="ko-KR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783466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100</a:t>
                          </a:r>
                          <a:r>
                            <a:rPr lang="ko-KR" alt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억</a:t>
                          </a:r>
                          <a:endParaRPr lang="en-US" altLang="ko-KR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031745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170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2.125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90</a:t>
                          </a:r>
                          <a:r>
                            <a:rPr lang="ko-KR" alt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억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27454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표 2">
                <a:extLst>
                  <a:ext uri="{FF2B5EF4-FFF2-40B4-BE49-F238E27FC236}">
                    <a16:creationId xmlns:a16="http://schemas.microsoft.com/office/drawing/2014/main" id="{BFFC06B6-4043-58CE-6812-A705D1B8A48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28657290"/>
                  </p:ext>
                </p:extLst>
              </p:nvPr>
            </p:nvGraphicFramePr>
            <p:xfrm>
              <a:off x="1531299" y="2460071"/>
              <a:ext cx="7266320" cy="66644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{5C22544A-7EE6-4342-B048-85BDC9FD1C3A}</a:tableStyleId>
                  </a:tblPr>
                  <a:tblGrid>
                    <a:gridCol w="1453264">
                      <a:extLst>
                        <a:ext uri="{9D8B030D-6E8A-4147-A177-3AD203B41FA5}">
                          <a16:colId xmlns:a16="http://schemas.microsoft.com/office/drawing/2014/main" val="2218693278"/>
                        </a:ext>
                      </a:extLst>
                    </a:gridCol>
                    <a:gridCol w="1453264">
                      <a:extLst>
                        <a:ext uri="{9D8B030D-6E8A-4147-A177-3AD203B41FA5}">
                          <a16:colId xmlns:a16="http://schemas.microsoft.com/office/drawing/2014/main" val="3036950207"/>
                        </a:ext>
                      </a:extLst>
                    </a:gridCol>
                    <a:gridCol w="1453264">
                      <a:extLst>
                        <a:ext uri="{9D8B030D-6E8A-4147-A177-3AD203B41FA5}">
                          <a16:colId xmlns:a16="http://schemas.microsoft.com/office/drawing/2014/main" val="3365092879"/>
                        </a:ext>
                      </a:extLst>
                    </a:gridCol>
                    <a:gridCol w="1453264">
                      <a:extLst>
                        <a:ext uri="{9D8B030D-6E8A-4147-A177-3AD203B41FA5}">
                          <a16:colId xmlns:a16="http://schemas.microsoft.com/office/drawing/2014/main" val="970056277"/>
                        </a:ext>
                      </a:extLst>
                    </a:gridCol>
                    <a:gridCol w="1453264">
                      <a:extLst>
                        <a:ext uri="{9D8B030D-6E8A-4147-A177-3AD203B41FA5}">
                          <a16:colId xmlns:a16="http://schemas.microsoft.com/office/drawing/2014/main" val="4050302428"/>
                        </a:ext>
                      </a:extLst>
                    </a:gridCol>
                  </a:tblGrid>
                  <a:tr h="234468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사업명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편익 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현재가치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비용 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(</a:t>
                          </a:r>
                          <a:r>
                            <a:rPr lang="ko-KR" altLang="en-US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현재가치</a:t>
                          </a:r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)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1" kern="0" spc="0" dirty="0">
                              <a:solidFill>
                                <a:schemeClr val="tx1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B/C</a:t>
                          </a:r>
                          <a:endParaRPr lang="ko-KR" altLang="en-US" sz="1100" b="1" kern="0" spc="0" dirty="0">
                            <a:solidFill>
                              <a:schemeClr val="tx1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2">
                            <a:lumMod val="10000"/>
                            <a:lumOff val="9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401255" t="-12821" r="-6276" b="-2205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9783466"/>
                      </a:ext>
                    </a:extLst>
                  </a:tr>
                  <a:tr h="21599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A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100</a:t>
                          </a:r>
                          <a:r>
                            <a:rPr lang="ko-KR" alt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억</a:t>
                          </a:r>
                          <a:endParaRPr lang="en-US" altLang="ko-KR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23031745"/>
                      </a:ext>
                    </a:extLst>
                  </a:tr>
                  <a:tr h="215990"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B</a:t>
                          </a:r>
                        </a:p>
                      </a:txBody>
                      <a:tcPr marL="60223" marR="60223" marT="16650" marB="16650"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170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80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fontAlgn="base" latinLnBrk="0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2.125</a:t>
                          </a: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ko-KR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90</a:t>
                          </a:r>
                          <a:r>
                            <a:rPr lang="ko-KR" altLang="en-US" sz="1100" b="0" kern="0" spc="0" dirty="0">
                              <a:solidFill>
                                <a:srgbClr val="000000"/>
                              </a:solidFill>
                              <a:effectLst/>
                              <a:latin typeface="+mn-ea"/>
                              <a:ea typeface="+mn-ea"/>
                              <a:cs typeface="+mn-cs"/>
                            </a:rPr>
                            <a:t>억</a:t>
                          </a:r>
                          <a:endParaRPr lang="en-US" sz="1100" b="0" kern="0" spc="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+mn-cs"/>
                          </a:endParaRPr>
                        </a:p>
                      </a:txBody>
                      <a:tcPr marL="60223" marR="60223" marT="16650" marB="16650"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27454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91184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7607F-C61E-9F03-86B5-B37DCF6CE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32DBB18-743F-6F50-F992-E80D5FBE53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62D314-43AF-F1BC-3C9E-82F4C700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0C7C1232-1B91-74A4-3213-1D4F4456A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765550"/>
            <a:ext cx="11150600" cy="652818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sz="4000" b="1" i="0" spc="150" dirty="0"/>
              <a:t>Section 2. </a:t>
            </a:r>
            <a:r>
              <a:rPr lang="ko-KR" altLang="en-US" sz="4000" b="1" i="0" spc="150" dirty="0"/>
              <a:t>기타 분석 틀</a:t>
            </a:r>
            <a:endParaRPr lang="ko-KR" altLang="en-US" sz="3600" i="0" spc="150" dirty="0"/>
          </a:p>
        </p:txBody>
      </p:sp>
    </p:spTree>
    <p:extLst>
      <p:ext uri="{BB962C8B-B14F-4D97-AF65-F5344CB8AC3E}">
        <p14:creationId xmlns:p14="http://schemas.microsoft.com/office/powerpoint/2010/main" val="189069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3509C9-46B1-8E56-B36D-9DEBD58A4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56364-368C-2592-CACF-AA69CFEB2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비용편익 분석 외의 기타 분석틀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FC34C-59D7-DDB7-E712-D35A9FC4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F4DB18-7A71-5558-3BB1-8E240E2FF110}"/>
              </a:ext>
            </a:extLst>
          </p:cNvPr>
          <p:cNvSpPr txBox="1"/>
          <p:nvPr/>
        </p:nvSpPr>
        <p:spPr>
          <a:xfrm>
            <a:off x="351710" y="958844"/>
            <a:ext cx="11447414" cy="5584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환경정책이 야기하는 결과를 평가하기 위해 비용편익 분석 외에도 여러가지 평가기법을 사용하고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환경영향평가</a:t>
            </a: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특정 사업이 환경에 영향을 미치게 될 각종 요인들에 대해 부정적 영향을 제거하거나 최소화하기 위해 사전에 그 영향을 분석한다</a:t>
            </a:r>
            <a:r>
              <a:rPr lang="en-US" altLang="ko-KR" sz="1600" spc="-50" dirty="0"/>
              <a:t>. </a:t>
            </a:r>
            <a:r>
              <a:rPr lang="ko-KR" altLang="en-US" sz="1600" spc="-50" dirty="0"/>
              <a:t>국내에서 환경분야에서 가장 많이 사용하고 있는 평가기법이다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경제영향평가</a:t>
            </a: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환경정책이 시행되면 경제가 어떤 영향 </a:t>
            </a:r>
            <a:r>
              <a:rPr lang="en-US" altLang="ko-KR" sz="1600" spc="-50" dirty="0"/>
              <a:t>(</a:t>
            </a:r>
            <a:r>
              <a:rPr lang="ko-KR" altLang="en-US" sz="1600" spc="-50" dirty="0"/>
              <a:t>경제성장률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실업률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수출입 등</a:t>
            </a:r>
            <a:r>
              <a:rPr lang="en-US" altLang="ko-KR" sz="1600" spc="-50" dirty="0"/>
              <a:t>)</a:t>
            </a:r>
            <a:r>
              <a:rPr lang="ko-KR" altLang="en-US" sz="1600" spc="-50" dirty="0"/>
              <a:t>을 받게 될지 분석한다</a:t>
            </a:r>
            <a:r>
              <a:rPr lang="en-US" altLang="ko-KR" sz="1600" spc="-50" dirty="0"/>
              <a:t>. 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규제영향평가</a:t>
            </a: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미국에서 주로 </a:t>
            </a:r>
            <a:r>
              <a:rPr lang="en-US" altLang="ko-KR" sz="1600" spc="-50" dirty="0"/>
              <a:t>1980</a:t>
            </a:r>
            <a:r>
              <a:rPr lang="ko-KR" altLang="en-US" sz="1600" spc="-50" dirty="0"/>
              <a:t>년대부터 사용하고 있으며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각종 규제조치에 관해 그 규제로 인한 비용편익 분석을 의무화하고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비용효과분석</a:t>
            </a: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정부의 목표를 가장 최소한의 비용으로 달성할 수 있는 수단을 찾는다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예</a:t>
            </a:r>
            <a:r>
              <a:rPr lang="en-US" altLang="ko-KR" sz="1600" spc="-50" dirty="0"/>
              <a:t>: </a:t>
            </a:r>
            <a:r>
              <a:rPr lang="ko-KR" altLang="en-US" sz="1600" spc="-50" dirty="0"/>
              <a:t>온실가스 감축 </a:t>
            </a:r>
            <a:r>
              <a:rPr lang="en-US" altLang="ko-KR" sz="1600" spc="-50" dirty="0"/>
              <a:t>1</a:t>
            </a:r>
            <a:r>
              <a:rPr lang="ko-KR" altLang="en-US" sz="1600" spc="-50" dirty="0"/>
              <a:t>톤당의 비용</a:t>
            </a:r>
            <a:r>
              <a:rPr lang="en-US" altLang="ko-KR" sz="1600" spc="-50" dirty="0"/>
              <a:t>)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환경피해평가</a:t>
            </a: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어떤 행위로 인해 자연환경이 입은 피해를 평가한다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환경위험평가</a:t>
            </a: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오염물질 또는 특정행위가 사회에 미칠 잠재적 위험을 사전에 예측하고 평가한다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예</a:t>
            </a:r>
            <a:r>
              <a:rPr lang="en-US" altLang="ko-KR" sz="1600" spc="-50" dirty="0"/>
              <a:t>: </a:t>
            </a:r>
            <a:r>
              <a:rPr lang="ko-KR" altLang="en-US" sz="1600" spc="-50" dirty="0"/>
              <a:t>원자력 발전소 방사능유출</a:t>
            </a:r>
            <a:r>
              <a:rPr lang="en-US" altLang="ko-KR" sz="1600" spc="-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98265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EB60B-2211-5FDE-ECE2-9566C2A5A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7AE3596-7157-A9CD-D061-BBB247B394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F3C815-267B-1083-3F27-64E0CE07F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6655EBDA-3FBF-78E0-A77F-0431C8C15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765550"/>
            <a:ext cx="11150600" cy="652818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sz="4000" b="1" i="0" spc="150" dirty="0"/>
              <a:t>Section 3. </a:t>
            </a:r>
            <a:r>
              <a:rPr lang="ko-KR" altLang="en-US" sz="4000" b="1" i="0" spc="150" dirty="0"/>
              <a:t>국내에서 주로 사용되는 평가</a:t>
            </a:r>
            <a:endParaRPr lang="ko-KR" altLang="en-US" sz="3600" i="0" spc="150" dirty="0"/>
          </a:p>
        </p:txBody>
      </p:sp>
    </p:spTree>
    <p:extLst>
      <p:ext uri="{BB962C8B-B14F-4D97-AF65-F5344CB8AC3E}">
        <p14:creationId xmlns:p14="http://schemas.microsoft.com/office/powerpoint/2010/main" val="1912770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B1488-2B06-2594-502E-C97417AD0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19543B-7629-3A46-6686-F7F9A3017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국내에서 주로 사용되는 평가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EE02B81-EF95-8C1F-1119-3B80932E2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D6D54C-8AD5-DEDD-8041-96E447ED990B}"/>
              </a:ext>
            </a:extLst>
          </p:cNvPr>
          <p:cNvSpPr txBox="1"/>
          <p:nvPr/>
        </p:nvSpPr>
        <p:spPr>
          <a:xfrm>
            <a:off x="351710" y="958844"/>
            <a:ext cx="11447414" cy="447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중앙정부 차원에서는 환경영향평가와 예비타당성조사를 많이 적용하고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환경영향평가는 개발사업이 환경에 미치는 영향을 주로 평가한다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예비타당성조사는 개발사업의 경제성 평가를 목적으로 하지만 환경에 미치는 영향 또한 평가하고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환경영향평가</a:t>
            </a:r>
            <a:endParaRPr lang="en-US" altLang="ko-KR" sz="16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1977</a:t>
            </a:r>
            <a:r>
              <a:rPr lang="ko-KR" altLang="en-US" sz="1600" spc="-50" dirty="0"/>
              <a:t>년 제정된 </a:t>
            </a:r>
            <a:r>
              <a:rPr lang="en-US" altLang="ko-KR" sz="1600" spc="-50" dirty="0"/>
              <a:t>『</a:t>
            </a:r>
            <a:r>
              <a:rPr lang="ko-KR" altLang="en-US" sz="1600" spc="-50" dirty="0"/>
              <a:t>환경보전법</a:t>
            </a:r>
            <a:r>
              <a:rPr lang="en-US" altLang="ko-KR" sz="1600" spc="-50" dirty="0"/>
              <a:t>』</a:t>
            </a:r>
            <a:r>
              <a:rPr lang="ko-KR" altLang="en-US" sz="1600" spc="-50" dirty="0"/>
              <a:t>에서 환경영향평가제도를 도입하고</a:t>
            </a:r>
            <a:r>
              <a:rPr lang="en-US" altLang="ko-KR" sz="1600" spc="-50" dirty="0"/>
              <a:t>, 1981</a:t>
            </a:r>
            <a:r>
              <a:rPr lang="ko-KR" altLang="en-US" sz="1600" spc="-50" dirty="0"/>
              <a:t>년에 </a:t>
            </a:r>
            <a:r>
              <a:rPr lang="en-US" altLang="ko-KR" sz="1600" spc="-50" dirty="0"/>
              <a:t>『</a:t>
            </a:r>
            <a:r>
              <a:rPr lang="ko-KR" altLang="en-US" sz="1600" spc="-50" dirty="0"/>
              <a:t>환경영향평가서 작성에 관한 규정</a:t>
            </a:r>
            <a:r>
              <a:rPr lang="en-US" altLang="ko-KR" sz="1600" spc="-50" dirty="0"/>
              <a:t>』</a:t>
            </a:r>
            <a:r>
              <a:rPr lang="ko-KR" altLang="en-US" sz="1600" spc="-50" dirty="0"/>
              <a:t>이 제정되면서 실제 시작되었다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환경에 영향을 미칠 수 있는 사업계획을 수립할 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그로 인해 미칠 영향을 미리 예측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평가한다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또 환경보전방안을 마련하여 사업을 수행하도록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평가과정에 지역주민 혹은 이해당사자들이 참여할 수 있도록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사업 시행자가 제출한 환경영향평가서를 검토하는 기관으로 한국환경연구원이 있고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전문가들의 평가서 검토와 관계 부처의 의견 개진 등을 거쳐 평가서의 승인 여부가 결정된다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44468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D0659-CAFD-F53E-5E96-AE42A73F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C3F3A0-36ED-43FB-2D13-6CAA30B083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D19C74-D6C9-BA18-D11B-15A0CD9A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58D8A77-45B6-C35A-AFD8-829E4435C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78940"/>
            <a:ext cx="11007224" cy="1939428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sz="4000" b="1" i="0" spc="150" dirty="0"/>
              <a:t>Chapter 13</a:t>
            </a:r>
            <a:br>
              <a:rPr lang="en-US" altLang="ko-KR" sz="4000" b="1" i="0" spc="150" dirty="0"/>
            </a:br>
            <a:br>
              <a:rPr lang="en-US" altLang="ko-KR" sz="4000" b="1" i="0" spc="150" dirty="0"/>
            </a:br>
            <a:r>
              <a:rPr lang="ko-KR" altLang="en-US" sz="4000" b="1" i="0" spc="150" dirty="0"/>
              <a:t>환경정책영향의 분석 틀</a:t>
            </a:r>
            <a:endParaRPr lang="ko-KR" altLang="en-US" sz="3600" i="0" spc="150" dirty="0"/>
          </a:p>
        </p:txBody>
      </p:sp>
    </p:spTree>
    <p:extLst>
      <p:ext uri="{BB962C8B-B14F-4D97-AF65-F5344CB8AC3E}">
        <p14:creationId xmlns:p14="http://schemas.microsoft.com/office/powerpoint/2010/main" val="265512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143ECD-ADF2-0228-3131-2F1B56BFF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4A2A1E-F9D2-9760-52F7-A350D87A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환경영향평가 사례 </a:t>
            </a:r>
            <a:r>
              <a:rPr lang="en-US" altLang="ko-KR" dirty="0"/>
              <a:t>(</a:t>
            </a:r>
            <a:r>
              <a:rPr lang="ko-KR" altLang="en-US" dirty="0"/>
              <a:t>대전 제</a:t>
            </a:r>
            <a:r>
              <a:rPr lang="en-US" altLang="ko-KR" dirty="0"/>
              <a:t>2</a:t>
            </a:r>
            <a:r>
              <a:rPr lang="ko-KR" altLang="en-US" dirty="0"/>
              <a:t>매립장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62C8EA-AAFB-52F8-6F33-3123F77E6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029F17-ACD6-AEDC-6CCE-0DA4242B586F}"/>
              </a:ext>
            </a:extLst>
          </p:cNvPr>
          <p:cNvSpPr txBox="1"/>
          <p:nvPr/>
        </p:nvSpPr>
        <p:spPr>
          <a:xfrm>
            <a:off x="3025280" y="6275297"/>
            <a:ext cx="166330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/>
              <a:t>https://www.eiass.go.kr/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5CF3EF-6877-F6D0-0A54-46565E64138B}"/>
              </a:ext>
            </a:extLst>
          </p:cNvPr>
          <p:cNvSpPr txBox="1"/>
          <p:nvPr/>
        </p:nvSpPr>
        <p:spPr>
          <a:xfrm>
            <a:off x="351710" y="958844"/>
            <a:ext cx="11447414" cy="7833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2021</a:t>
            </a:r>
            <a:r>
              <a:rPr lang="ko-KR" altLang="en-US" sz="1600" spc="-50" dirty="0"/>
              <a:t>년 </a:t>
            </a:r>
            <a:r>
              <a:rPr lang="en-US" altLang="ko-KR" sz="1600" spc="-50" dirty="0"/>
              <a:t>12</a:t>
            </a:r>
            <a:r>
              <a:rPr lang="ko-KR" altLang="en-US" sz="1600" spc="-50" dirty="0"/>
              <a:t>월</a:t>
            </a:r>
            <a:r>
              <a:rPr lang="en-US" altLang="ko-KR" sz="1600" spc="-50" dirty="0"/>
              <a:t>,</a:t>
            </a:r>
            <a:r>
              <a:rPr lang="ko-KR" altLang="en-US" sz="1600" spc="-50" dirty="0"/>
              <a:t> 대전 제</a:t>
            </a:r>
            <a:r>
              <a:rPr lang="en-US" altLang="ko-KR" sz="1600" spc="-50" dirty="0"/>
              <a:t>2</a:t>
            </a:r>
            <a:r>
              <a:rPr lang="ko-KR" altLang="en-US" sz="1600" spc="-50" dirty="0"/>
              <a:t>매립장 조성사업 관련 환경영향평가 사례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 </a:t>
            </a:r>
            <a:r>
              <a:rPr lang="ko-KR" altLang="en-US" sz="1600" spc="-50" dirty="0"/>
              <a:t>환경영향평가정보 지원시스템</a:t>
            </a:r>
            <a:r>
              <a:rPr lang="en-US" altLang="ko-KR" sz="1600" spc="-50" dirty="0"/>
              <a:t>(</a:t>
            </a:r>
            <a:r>
              <a:rPr lang="en-US" altLang="ko-KR" sz="1600" spc="-50" dirty="0">
                <a:hlinkClick r:id="rId2"/>
              </a:rPr>
              <a:t>https://www.eiass.go.kr/</a:t>
            </a:r>
            <a:r>
              <a:rPr lang="en-US" altLang="ko-KR" sz="1600" spc="-50" dirty="0"/>
              <a:t>) </a:t>
            </a:r>
            <a:r>
              <a:rPr lang="ko-KR" altLang="en-US" sz="1600" spc="-50" dirty="0"/>
              <a:t>에서 조회가능 </a:t>
            </a:r>
            <a:endParaRPr lang="en-US" altLang="ko-KR" sz="1600" spc="-50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EA342F4E-CB2F-2B85-B92B-AF5E67E769B4}"/>
              </a:ext>
            </a:extLst>
          </p:cNvPr>
          <p:cNvGrpSpPr/>
          <p:nvPr/>
        </p:nvGrpSpPr>
        <p:grpSpPr>
          <a:xfrm>
            <a:off x="5435200" y="1830720"/>
            <a:ext cx="3683634" cy="4323328"/>
            <a:chOff x="7498892" y="1560604"/>
            <a:chExt cx="3683634" cy="4323328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BDF7D54-0FFC-B1A4-2C00-02031CD3B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8892" y="1560604"/>
              <a:ext cx="3683634" cy="4323328"/>
            </a:xfrm>
            <a:prstGeom prst="rect">
              <a:avLst/>
            </a:prstGeom>
          </p:spPr>
        </p:pic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3AE719B8-058A-F831-CFC9-907AF378C781}"/>
                </a:ext>
              </a:extLst>
            </p:cNvPr>
            <p:cNvSpPr/>
            <p:nvPr/>
          </p:nvSpPr>
          <p:spPr>
            <a:xfrm>
              <a:off x="9497387" y="1715548"/>
              <a:ext cx="914400" cy="914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A29D39C-CFC2-B64E-A56C-41EA0F186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9251" y="1830720"/>
            <a:ext cx="2749830" cy="1906575"/>
          </a:xfrm>
          <a:prstGeom prst="rect">
            <a:avLst/>
          </a:prstGeom>
        </p:spPr>
      </p:pic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C35DCFA-B9BE-B8EB-FBDE-BA0418695869}"/>
              </a:ext>
            </a:extLst>
          </p:cNvPr>
          <p:cNvCxnSpPr>
            <a:cxnSpLocks/>
            <a:stCxn id="12" idx="6"/>
            <a:endCxn id="14" idx="1"/>
          </p:cNvCxnSpPr>
          <p:nvPr/>
        </p:nvCxnSpPr>
        <p:spPr>
          <a:xfrm>
            <a:off x="8348095" y="2442864"/>
            <a:ext cx="891156" cy="341144"/>
          </a:xfrm>
          <a:prstGeom prst="bentConnector3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04D8CBC-96EB-6056-2872-94FB865AB021}"/>
              </a:ext>
            </a:extLst>
          </p:cNvPr>
          <p:cNvGrpSpPr/>
          <p:nvPr/>
        </p:nvGrpSpPr>
        <p:grpSpPr>
          <a:xfrm>
            <a:off x="484227" y="2784007"/>
            <a:ext cx="4254938" cy="3297876"/>
            <a:chOff x="2963174" y="1985664"/>
            <a:chExt cx="4254938" cy="3297876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9A32758-6149-2CFE-D0EA-D2F11F2F9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3174" y="1985664"/>
              <a:ext cx="4254938" cy="3297876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4204C1D-9AAF-A679-8BA1-8FC59B2FC61E}"/>
                </a:ext>
              </a:extLst>
            </p:cNvPr>
            <p:cNvSpPr/>
            <p:nvPr/>
          </p:nvSpPr>
          <p:spPr>
            <a:xfrm>
              <a:off x="2985002" y="4141269"/>
              <a:ext cx="4140834" cy="30909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8A9FC6C-193F-9A96-1168-AFB941ABCC1E}"/>
              </a:ext>
            </a:extLst>
          </p:cNvPr>
          <p:cNvSpPr txBox="1"/>
          <p:nvPr/>
        </p:nvSpPr>
        <p:spPr>
          <a:xfrm>
            <a:off x="1689461" y="2442864"/>
            <a:ext cx="149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50" dirty="0"/>
              <a:t>&lt;</a:t>
            </a:r>
            <a:r>
              <a:rPr lang="ko-KR" altLang="en-US" sz="1800" spc="-50" dirty="0"/>
              <a:t>검색 화면</a:t>
            </a:r>
            <a:r>
              <a:rPr lang="en-US" altLang="ko-KR" sz="1800" spc="-50" dirty="0"/>
              <a:t>&gt;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1DB4B62-DCDF-1323-EE2C-1BA39F2885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0314" y="1935613"/>
            <a:ext cx="1300521" cy="2170819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01455C75-68FE-328F-165B-6525622152AE}"/>
              </a:ext>
            </a:extLst>
          </p:cNvPr>
          <p:cNvCxnSpPr>
            <a:cxnSpLocks/>
            <a:stCxn id="21" idx="0"/>
            <a:endCxn id="8" idx="2"/>
          </p:cNvCxnSpPr>
          <p:nvPr/>
        </p:nvCxnSpPr>
        <p:spPr>
          <a:xfrm rot="5400000" flipH="1" flipV="1">
            <a:off x="2976933" y="3705971"/>
            <a:ext cx="833180" cy="163410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5567DF0-88F5-2992-9260-900D87314282}"/>
              </a:ext>
            </a:extLst>
          </p:cNvPr>
          <p:cNvSpPr txBox="1"/>
          <p:nvPr/>
        </p:nvSpPr>
        <p:spPr>
          <a:xfrm>
            <a:off x="8371753" y="1430896"/>
            <a:ext cx="149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50" dirty="0"/>
              <a:t>&lt;</a:t>
            </a:r>
            <a:r>
              <a:rPr lang="ko-KR" altLang="en-US" spc="-50" dirty="0"/>
              <a:t>대상지</a:t>
            </a:r>
            <a:r>
              <a:rPr lang="en-US" altLang="ko-KR" sz="1800" spc="-50" dirty="0"/>
              <a:t>&gt;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CBB82E-8F38-6DEA-7867-412F97473282}"/>
              </a:ext>
            </a:extLst>
          </p:cNvPr>
          <p:cNvSpPr txBox="1"/>
          <p:nvPr/>
        </p:nvSpPr>
        <p:spPr>
          <a:xfrm>
            <a:off x="10610850" y="3729189"/>
            <a:ext cx="13704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(</a:t>
            </a:r>
            <a:r>
              <a:rPr lang="ko-KR" altLang="en-US" sz="1050" dirty="0"/>
              <a:t>네이버지도</a:t>
            </a:r>
            <a:r>
              <a:rPr lang="en-US" altLang="ko-KR" sz="1050" dirty="0"/>
              <a:t>, </a:t>
            </a:r>
            <a:r>
              <a:rPr lang="ko-KR" altLang="en-US" sz="1050" dirty="0" err="1"/>
              <a:t>거리뷰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F8B61E-3AEA-6ED0-EF7B-A4C35C631E86}"/>
              </a:ext>
            </a:extLst>
          </p:cNvPr>
          <p:cNvSpPr txBox="1"/>
          <p:nvPr/>
        </p:nvSpPr>
        <p:spPr>
          <a:xfrm>
            <a:off x="8204434" y="6154048"/>
            <a:ext cx="9144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50" dirty="0"/>
              <a:t>(</a:t>
            </a:r>
            <a:r>
              <a:rPr lang="ko-KR" altLang="en-US" sz="1050" dirty="0"/>
              <a:t>네이버지도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98369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AE7200-9EF8-E3BE-7A73-FDD52BB85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환경영향평가 사례 </a:t>
            </a:r>
            <a:r>
              <a:rPr lang="en-US" altLang="ko-KR" dirty="0"/>
              <a:t>(</a:t>
            </a:r>
            <a:r>
              <a:rPr lang="ko-KR" altLang="en-US" dirty="0"/>
              <a:t>대전 제</a:t>
            </a:r>
            <a:r>
              <a:rPr lang="en-US" altLang="ko-KR" dirty="0"/>
              <a:t>2</a:t>
            </a:r>
            <a:r>
              <a:rPr lang="ko-KR" altLang="en-US" dirty="0"/>
              <a:t>매립장</a:t>
            </a:r>
            <a:r>
              <a:rPr lang="en-US" altLang="ko-KR" dirty="0"/>
              <a:t>:</a:t>
            </a:r>
            <a:r>
              <a:rPr lang="ko-KR" altLang="en-US" dirty="0"/>
              <a:t> 수질부문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000AF1-5154-BF7F-4566-F007D0BAA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0A4720A-1EA9-1C54-ECC9-E10847434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228" y="1988493"/>
            <a:ext cx="1745760" cy="43707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9C024A-4D2F-24FF-A68B-260C3E98D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38" y="1988493"/>
            <a:ext cx="593736" cy="43707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F605CE-E220-B21F-7C9A-9CFA21AB871C}"/>
              </a:ext>
            </a:extLst>
          </p:cNvPr>
          <p:cNvSpPr txBox="1"/>
          <p:nvPr/>
        </p:nvSpPr>
        <p:spPr>
          <a:xfrm>
            <a:off x="797813" y="1561450"/>
            <a:ext cx="2174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50" dirty="0"/>
              <a:t>&lt;</a:t>
            </a:r>
            <a:r>
              <a:rPr lang="ko-KR" altLang="en-US" sz="1800" spc="-50" dirty="0"/>
              <a:t>평가서 세부내용</a:t>
            </a:r>
            <a:r>
              <a:rPr lang="en-US" altLang="ko-KR" sz="1800" spc="-50" dirty="0"/>
              <a:t>&gt;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9E5BF1-6A36-BC7E-AF9D-1860AFAA0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0012" y="1958849"/>
            <a:ext cx="3192349" cy="47761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C060D65-AE9D-7BDD-CD42-1F634AD8E288}"/>
              </a:ext>
            </a:extLst>
          </p:cNvPr>
          <p:cNvSpPr/>
          <p:nvPr/>
        </p:nvSpPr>
        <p:spPr>
          <a:xfrm>
            <a:off x="4228814" y="3003551"/>
            <a:ext cx="1894174" cy="1012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ABDC6B0-F29C-348C-B6A9-4C191D9ED8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9759" y="1958849"/>
            <a:ext cx="4072266" cy="36281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D38636F-4B04-F110-74CD-0AD974BA2931}"/>
              </a:ext>
            </a:extLst>
          </p:cNvPr>
          <p:cNvSpPr/>
          <p:nvPr/>
        </p:nvSpPr>
        <p:spPr>
          <a:xfrm>
            <a:off x="6028122" y="2873272"/>
            <a:ext cx="776961" cy="9449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919678A-D0BA-496F-62E2-FCE2E85D0B8F}"/>
              </a:ext>
            </a:extLst>
          </p:cNvPr>
          <p:cNvSpPr/>
          <p:nvPr/>
        </p:nvSpPr>
        <p:spPr>
          <a:xfrm>
            <a:off x="7904057" y="3053142"/>
            <a:ext cx="4007968" cy="18117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27F649A-E8AB-87E2-D4FA-2E3D6B4F3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1312" y="2987301"/>
            <a:ext cx="5008033" cy="31285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CE207EC-B6F1-9912-13D5-480D03361A12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>
            <a:off x="6122988" y="3054153"/>
            <a:ext cx="1716771" cy="71876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A13C07-D7A9-8BF0-2549-1935B3C30E94}"/>
              </a:ext>
            </a:extLst>
          </p:cNvPr>
          <p:cNvSpPr/>
          <p:nvPr/>
        </p:nvSpPr>
        <p:spPr>
          <a:xfrm>
            <a:off x="1432895" y="3948421"/>
            <a:ext cx="1660420" cy="15612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12EBE05-DB3F-3DC2-7475-B626EE784096}"/>
              </a:ext>
            </a:extLst>
          </p:cNvPr>
          <p:cNvCxnSpPr>
            <a:cxnSpLocks/>
            <a:stCxn id="28" idx="3"/>
            <a:endCxn id="12" idx="1"/>
          </p:cNvCxnSpPr>
          <p:nvPr/>
        </p:nvCxnSpPr>
        <p:spPr>
          <a:xfrm>
            <a:off x="3093315" y="4026484"/>
            <a:ext cx="646697" cy="32044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38B4199-42D3-F7DF-A1CD-0B7805700CAA}"/>
              </a:ext>
            </a:extLst>
          </p:cNvPr>
          <p:cNvSpPr txBox="1"/>
          <p:nvPr/>
        </p:nvSpPr>
        <p:spPr>
          <a:xfrm>
            <a:off x="4113896" y="1561450"/>
            <a:ext cx="24295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50" dirty="0"/>
              <a:t>&lt;</a:t>
            </a:r>
            <a:r>
              <a:rPr lang="ko-KR" altLang="en-US" sz="1800" spc="-50" dirty="0"/>
              <a:t>수질부문 일부내용</a:t>
            </a:r>
            <a:r>
              <a:rPr lang="en-US" altLang="ko-KR" sz="1800" spc="-50" dirty="0"/>
              <a:t>&gt;</a:t>
            </a:r>
            <a:endParaRPr lang="ko-KR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12CC6C8-42D3-DFCB-B305-E7B9C153E4C0}"/>
              </a:ext>
            </a:extLst>
          </p:cNvPr>
          <p:cNvSpPr txBox="1"/>
          <p:nvPr/>
        </p:nvSpPr>
        <p:spPr>
          <a:xfrm>
            <a:off x="351710" y="958844"/>
            <a:ext cx="11447414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/>
              <a:t>Ch.6 </a:t>
            </a:r>
            <a:r>
              <a:rPr lang="ko-KR" altLang="en-US" sz="1600" dirty="0"/>
              <a:t>직접규제에서 학습한 기술기준 규제에 해당하는 내용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804E52D-FFCF-AC20-F8FC-3D297ED59856}"/>
              </a:ext>
            </a:extLst>
          </p:cNvPr>
          <p:cNvSpPr txBox="1"/>
          <p:nvPr/>
        </p:nvSpPr>
        <p:spPr>
          <a:xfrm>
            <a:off x="7769334" y="1561450"/>
            <a:ext cx="4213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50" dirty="0"/>
              <a:t>&lt;</a:t>
            </a:r>
            <a:r>
              <a:rPr lang="ko-KR" altLang="en-US" sz="1800" spc="-50" dirty="0"/>
              <a:t>규제가 근거하고 있는 관련 법</a:t>
            </a:r>
            <a:r>
              <a:rPr lang="en-US" altLang="ko-KR" sz="1800" spc="-50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2188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FA9E1-6548-C709-A3D5-75DA50B9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환경영향평가 사례 </a:t>
            </a:r>
            <a:r>
              <a:rPr lang="en-US" altLang="ko-KR" dirty="0"/>
              <a:t>(</a:t>
            </a:r>
            <a:r>
              <a:rPr lang="ko-KR" altLang="en-US" dirty="0"/>
              <a:t>대전 제</a:t>
            </a:r>
            <a:r>
              <a:rPr lang="en-US" altLang="ko-KR" dirty="0"/>
              <a:t>2</a:t>
            </a:r>
            <a:r>
              <a:rPr lang="ko-KR" altLang="en-US" dirty="0"/>
              <a:t>매립장</a:t>
            </a:r>
            <a:r>
              <a:rPr lang="en-US" altLang="ko-KR" dirty="0"/>
              <a:t>: </a:t>
            </a:r>
            <a:r>
              <a:rPr lang="ko-KR" altLang="en-US" dirty="0"/>
              <a:t>대기질부문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58BA41-7423-8393-76BB-6ADFE5925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F18C089-514B-CE99-5E04-09399DD3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95" y="1928140"/>
            <a:ext cx="3252468" cy="468376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0A456B9-6DB8-09AF-53DE-2CF059DA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848" y="1928140"/>
            <a:ext cx="3848432" cy="45448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A1B640-5025-AB70-F5EA-603445D1CB9B}"/>
              </a:ext>
            </a:extLst>
          </p:cNvPr>
          <p:cNvSpPr txBox="1"/>
          <p:nvPr/>
        </p:nvSpPr>
        <p:spPr>
          <a:xfrm>
            <a:off x="351710" y="791204"/>
            <a:ext cx="4540330" cy="7833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Ch.9 </a:t>
            </a:r>
            <a:r>
              <a:rPr lang="ko-KR" altLang="en-US" sz="1600" spc="-50" dirty="0"/>
              <a:t>불확실성 주제에서 학습한 내용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첫번째 그림은 오염도기준의 조사지점</a:t>
            </a:r>
            <a:r>
              <a:rPr lang="en-US" altLang="ko-KR" sz="1600" spc="-50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8078E84-AC7D-B3B4-F839-5B0C502C2F86}"/>
              </a:ext>
            </a:extLst>
          </p:cNvPr>
          <p:cNvSpPr txBox="1"/>
          <p:nvPr/>
        </p:nvSpPr>
        <p:spPr>
          <a:xfrm>
            <a:off x="5483528" y="1204477"/>
            <a:ext cx="4991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두번째 테이블은 자연조건에 의해 오염도 수치가 변동 될 수 있으니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자연상태를 보고하고 있는 내용</a:t>
            </a:r>
            <a:r>
              <a:rPr lang="en-US" altLang="ko-KR" sz="1600" spc="-5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65350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A490E8-4B37-7D35-D1B9-766F1626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환경영향평가 사례 </a:t>
            </a:r>
            <a:r>
              <a:rPr lang="en-US" altLang="ko-KR" dirty="0"/>
              <a:t>(</a:t>
            </a:r>
            <a:r>
              <a:rPr lang="ko-KR" altLang="en-US" dirty="0"/>
              <a:t>대전 제</a:t>
            </a:r>
            <a:r>
              <a:rPr lang="en-US" altLang="ko-KR" dirty="0"/>
              <a:t>2</a:t>
            </a:r>
            <a:r>
              <a:rPr lang="ko-KR" altLang="en-US" dirty="0"/>
              <a:t>매립장</a:t>
            </a:r>
            <a:r>
              <a:rPr lang="en-US" altLang="ko-KR" dirty="0"/>
              <a:t>: </a:t>
            </a:r>
            <a:r>
              <a:rPr lang="ko-KR" altLang="en-US" dirty="0"/>
              <a:t>대기질부문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396F31-F521-1A30-6160-886DF98DC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DAA8987-1438-72C9-58F7-F5BEFDDB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191" y="2612023"/>
            <a:ext cx="3952707" cy="274124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7ADC57A-A3CA-D864-CD02-1421D5604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21" y="2165905"/>
            <a:ext cx="3245248" cy="44703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E8C566-FC71-FD2E-9AD5-7F0C83523EF9}"/>
              </a:ext>
            </a:extLst>
          </p:cNvPr>
          <p:cNvSpPr txBox="1"/>
          <p:nvPr/>
        </p:nvSpPr>
        <p:spPr>
          <a:xfrm>
            <a:off x="351710" y="958844"/>
            <a:ext cx="7811850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배출량 기준이 아닌 오염도 기준 규제 사례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첫번째 테이블은 정부 및 지역</a:t>
            </a:r>
            <a:r>
              <a:rPr lang="en-US" altLang="ko-KR" sz="1600" dirty="0"/>
              <a:t>(</a:t>
            </a:r>
            <a:r>
              <a:rPr lang="ko-KR" altLang="en-US" sz="1600" dirty="0"/>
              <a:t>대전</a:t>
            </a:r>
            <a:r>
              <a:rPr lang="en-US" altLang="ko-KR" sz="1600" dirty="0"/>
              <a:t>)</a:t>
            </a:r>
            <a:r>
              <a:rPr lang="ko-KR" altLang="en-US" sz="1600" dirty="0"/>
              <a:t>이 정한 대기 환경기준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두번째 테이블은 사업 전의 </a:t>
            </a:r>
            <a:r>
              <a:rPr lang="en-US" altLang="ko-KR" sz="1600" dirty="0"/>
              <a:t>A-1</a:t>
            </a:r>
            <a:r>
              <a:rPr lang="ko-KR" altLang="en-US" sz="1600" dirty="0"/>
              <a:t>지점의 대기환경 현황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세번째 테이블은 매립장 건설을 위한 공사 시 예상되는 </a:t>
            </a:r>
            <a:r>
              <a:rPr lang="en-US" altLang="ko-KR" sz="1600" dirty="0"/>
              <a:t>A-1</a:t>
            </a:r>
            <a:r>
              <a:rPr lang="ko-KR" altLang="en-US" sz="1600" dirty="0"/>
              <a:t>지점의 대기환경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8245903-C8CB-8426-328A-A3ECEEDF51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730" y="1945270"/>
            <a:ext cx="3245249" cy="420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34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32441F-B15E-8076-AA83-5DB783027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환경영향평가 사례 </a:t>
            </a:r>
            <a:r>
              <a:rPr lang="en-US" altLang="ko-KR" dirty="0"/>
              <a:t>(</a:t>
            </a:r>
            <a:r>
              <a:rPr lang="ko-KR" altLang="en-US" dirty="0"/>
              <a:t>대전 제</a:t>
            </a:r>
            <a:r>
              <a:rPr lang="en-US" altLang="ko-KR" dirty="0"/>
              <a:t>2</a:t>
            </a:r>
            <a:r>
              <a:rPr lang="ko-KR" altLang="en-US" dirty="0"/>
              <a:t>매립장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883749-9271-C886-0204-944ECCF1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8F6198-943C-6A38-AE82-02AA0AD6D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061" y="2674790"/>
            <a:ext cx="3750385" cy="3820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0F135EC-2654-46B8-5DA4-2E4EAD487AA6}"/>
              </a:ext>
            </a:extLst>
          </p:cNvPr>
          <p:cNvSpPr txBox="1"/>
          <p:nvPr/>
        </p:nvSpPr>
        <p:spPr>
          <a:xfrm>
            <a:off x="731501" y="935403"/>
            <a:ext cx="28783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50" dirty="0"/>
              <a:t>&lt;</a:t>
            </a:r>
            <a:r>
              <a:rPr lang="ko-KR" altLang="en-US" sz="1800" spc="-50" dirty="0"/>
              <a:t>온실가스 부문 일부내용</a:t>
            </a:r>
            <a:r>
              <a:rPr lang="en-US" altLang="ko-KR" sz="1800" spc="-50" dirty="0"/>
              <a:t>&gt;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6D832DC-00A3-D7BA-824C-A70139123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1454893"/>
            <a:ext cx="2179319" cy="12198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59327A7-A415-CE8E-C66E-B1AE4401A5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34" y="2869147"/>
            <a:ext cx="4115267" cy="366776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C5D50F1-E1F3-48BC-BDA6-A3B7C8F7F638}"/>
              </a:ext>
            </a:extLst>
          </p:cNvPr>
          <p:cNvSpPr/>
          <p:nvPr/>
        </p:nvSpPr>
        <p:spPr>
          <a:xfrm>
            <a:off x="1079485" y="1972311"/>
            <a:ext cx="1965340" cy="1012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375C91F0-BDD9-5E13-CBA3-D47169AB2176}"/>
              </a:ext>
            </a:extLst>
          </p:cNvPr>
          <p:cNvCxnSpPr>
            <a:cxnSpLocks/>
            <a:stCxn id="18" idx="1"/>
            <a:endCxn id="17" idx="0"/>
          </p:cNvCxnSpPr>
          <p:nvPr/>
        </p:nvCxnSpPr>
        <p:spPr>
          <a:xfrm rot="10800000" flipH="1" flipV="1">
            <a:off x="1079484" y="2022913"/>
            <a:ext cx="1463083" cy="846234"/>
          </a:xfrm>
          <a:prstGeom prst="bentConnector4">
            <a:avLst>
              <a:gd name="adj1" fmla="val -15625"/>
              <a:gd name="adj2" fmla="val 52990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256C62E-B1E7-04B9-AD61-40915269B62E}"/>
              </a:ext>
            </a:extLst>
          </p:cNvPr>
          <p:cNvSpPr/>
          <p:nvPr/>
        </p:nvSpPr>
        <p:spPr>
          <a:xfrm>
            <a:off x="1079485" y="2119037"/>
            <a:ext cx="1044590" cy="10120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208786AA-2662-8874-AB8A-3A22C62FBCB2}"/>
              </a:ext>
            </a:extLst>
          </p:cNvPr>
          <p:cNvCxnSpPr>
            <a:cxnSpLocks/>
            <a:stCxn id="24" idx="3"/>
            <a:endCxn id="6" idx="0"/>
          </p:cNvCxnSpPr>
          <p:nvPr/>
        </p:nvCxnSpPr>
        <p:spPr>
          <a:xfrm>
            <a:off x="2124075" y="2169639"/>
            <a:ext cx="4709179" cy="505151"/>
          </a:xfrm>
          <a:prstGeom prst="bentConnector2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79CF544-74F5-FC19-185A-AE154630637B}"/>
              </a:ext>
            </a:extLst>
          </p:cNvPr>
          <p:cNvSpPr txBox="1"/>
          <p:nvPr/>
        </p:nvSpPr>
        <p:spPr>
          <a:xfrm>
            <a:off x="4412680" y="1304735"/>
            <a:ext cx="56253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/>
              <a:t>Ch.6 </a:t>
            </a:r>
            <a:r>
              <a:rPr lang="ko-KR" altLang="en-US" sz="1400" dirty="0"/>
              <a:t>직접규제에서 학습한 배출량 기준 규제에 해당하는 내용</a:t>
            </a:r>
          </a:p>
        </p:txBody>
      </p:sp>
    </p:spTree>
    <p:extLst>
      <p:ext uri="{BB962C8B-B14F-4D97-AF65-F5344CB8AC3E}">
        <p14:creationId xmlns:p14="http://schemas.microsoft.com/office/powerpoint/2010/main" val="4141768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4C8F7-4B56-DAFD-1423-EF929A5F1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4BAAEB-5A4B-B0A2-EDD6-00D44F159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예비타당성조사 사례 </a:t>
            </a:r>
            <a:r>
              <a:rPr lang="en-US" altLang="ko-KR" dirty="0"/>
              <a:t>(</a:t>
            </a:r>
            <a:r>
              <a:rPr lang="ko-KR" altLang="en-US" dirty="0" err="1"/>
              <a:t>사정교</a:t>
            </a:r>
            <a:r>
              <a:rPr lang="en-US" altLang="ko-KR" dirty="0"/>
              <a:t>~</a:t>
            </a:r>
            <a:r>
              <a:rPr lang="ko-KR" altLang="en-US" dirty="0"/>
              <a:t>한밭대교 도로개설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DFB69B7-E309-D0A8-1287-45793F93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0F389B-D11A-505C-99B0-5B3875F30F4F}"/>
              </a:ext>
            </a:extLst>
          </p:cNvPr>
          <p:cNvSpPr txBox="1"/>
          <p:nvPr/>
        </p:nvSpPr>
        <p:spPr>
          <a:xfrm>
            <a:off x="351710" y="958844"/>
            <a:ext cx="11447414" cy="7833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2024</a:t>
            </a:r>
            <a:r>
              <a:rPr lang="ko-KR" altLang="en-US" sz="1600" spc="-50" dirty="0"/>
              <a:t>년 </a:t>
            </a:r>
            <a:r>
              <a:rPr lang="en-US" altLang="ko-KR" sz="1600" spc="-50" dirty="0"/>
              <a:t>12</a:t>
            </a:r>
            <a:r>
              <a:rPr lang="ko-KR" altLang="en-US" sz="1600" spc="-50" dirty="0"/>
              <a:t>월</a:t>
            </a:r>
            <a:r>
              <a:rPr lang="en-US" altLang="ko-KR" sz="1600" spc="-50" dirty="0"/>
              <a:t>,</a:t>
            </a:r>
            <a:r>
              <a:rPr lang="ko-KR" altLang="en-US" sz="1600" spc="-50" dirty="0"/>
              <a:t> </a:t>
            </a:r>
            <a:r>
              <a:rPr lang="ko-KR" altLang="en-US" sz="1600" spc="-50" dirty="0" err="1"/>
              <a:t>사정교</a:t>
            </a:r>
            <a:r>
              <a:rPr lang="en-US" altLang="ko-KR" sz="1600" spc="-50" dirty="0"/>
              <a:t>~</a:t>
            </a:r>
            <a:r>
              <a:rPr lang="ko-KR" altLang="en-US" sz="1600" spc="-50" dirty="0"/>
              <a:t>한밭대교 도로개설 예비타당성조사 사례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공공투자관리센터</a:t>
            </a:r>
            <a:r>
              <a:rPr lang="en-US" altLang="ko-KR" sz="1600" spc="-50" dirty="0"/>
              <a:t>(</a:t>
            </a:r>
            <a:r>
              <a:rPr lang="en-US" altLang="ko-KR" sz="1600" spc="-50" dirty="0">
                <a:hlinkClick r:id="rId2"/>
              </a:rPr>
              <a:t>https://pimac.kdi.re.kr/study/study_list.jsp?pageNo=2&amp;showListSize=10&amp;classcd=F1</a:t>
            </a:r>
            <a:r>
              <a:rPr lang="en-US" altLang="ko-KR" sz="1600" spc="-50" dirty="0"/>
              <a:t>) </a:t>
            </a:r>
            <a:r>
              <a:rPr lang="ko-KR" altLang="en-US" sz="1600" spc="-50" dirty="0"/>
              <a:t>에서 조회가능 </a:t>
            </a:r>
            <a:endParaRPr lang="en-US" altLang="ko-KR" sz="1600" spc="-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1C5718-298F-D229-E47A-6C8A90F8D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83" y="2852610"/>
            <a:ext cx="3592476" cy="36842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20D5B6-3687-63FF-1B52-F6BE0DA7C682}"/>
              </a:ext>
            </a:extLst>
          </p:cNvPr>
          <p:cNvSpPr txBox="1"/>
          <p:nvPr/>
        </p:nvSpPr>
        <p:spPr>
          <a:xfrm>
            <a:off x="1689461" y="2442864"/>
            <a:ext cx="149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50" dirty="0"/>
              <a:t>&lt;</a:t>
            </a:r>
            <a:r>
              <a:rPr lang="ko-KR" altLang="en-US" sz="1800" spc="-50" dirty="0"/>
              <a:t>검색 화면</a:t>
            </a:r>
            <a:r>
              <a:rPr lang="en-US" altLang="ko-KR" sz="1800" spc="-50" dirty="0"/>
              <a:t>&gt;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F1752A8-D77F-9364-A9CC-FAFA222ADDB4}"/>
              </a:ext>
            </a:extLst>
          </p:cNvPr>
          <p:cNvSpPr/>
          <p:nvPr/>
        </p:nvSpPr>
        <p:spPr>
          <a:xfrm>
            <a:off x="782383" y="5971458"/>
            <a:ext cx="3592476" cy="3090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D9CE9E-1E8F-EA07-F6A9-67DC332D5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3339" y="2924624"/>
            <a:ext cx="3558922" cy="35402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8E3425-F2C1-6B14-6CB1-10A5486747A7}"/>
              </a:ext>
            </a:extLst>
          </p:cNvPr>
          <p:cNvSpPr txBox="1"/>
          <p:nvPr/>
        </p:nvSpPr>
        <p:spPr>
          <a:xfrm>
            <a:off x="7422996" y="2442864"/>
            <a:ext cx="1494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spc="-50" dirty="0"/>
              <a:t>&lt;</a:t>
            </a:r>
            <a:r>
              <a:rPr lang="ko-KR" altLang="en-US" spc="-50" dirty="0"/>
              <a:t>대상지</a:t>
            </a:r>
            <a:r>
              <a:rPr lang="en-US" altLang="ko-KR" sz="1800" spc="-50" dirty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58028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7BCB5-DA83-B366-3941-AFAC4F267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예비타당성조사 사례 </a:t>
            </a:r>
            <a:r>
              <a:rPr lang="en-US" altLang="ko-KR" dirty="0"/>
              <a:t>(</a:t>
            </a:r>
            <a:r>
              <a:rPr lang="ko-KR" altLang="en-US" dirty="0" err="1"/>
              <a:t>사정교</a:t>
            </a:r>
            <a:r>
              <a:rPr lang="en-US" altLang="ko-KR" dirty="0"/>
              <a:t>~</a:t>
            </a:r>
            <a:r>
              <a:rPr lang="ko-KR" altLang="en-US" dirty="0"/>
              <a:t>한밭대교 도로개설</a:t>
            </a:r>
            <a:r>
              <a:rPr lang="en-US" altLang="ko-KR" dirty="0"/>
              <a:t>: </a:t>
            </a:r>
            <a:r>
              <a:rPr lang="ko-KR" altLang="en-US" dirty="0"/>
              <a:t>목차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926C61-8AA5-5D69-C978-71F50A46A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A2E1491-75FE-82CE-9CD8-E861A25EA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095" y="3674971"/>
            <a:ext cx="2991038" cy="236682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E5DC6AD-C91E-DE1D-15F8-AEAF0028D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618" y="3674971"/>
            <a:ext cx="3009903" cy="28924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A1FD3BB-7A49-5ABC-E099-478F66DD8CED}"/>
              </a:ext>
            </a:extLst>
          </p:cNvPr>
          <p:cNvSpPr txBox="1"/>
          <p:nvPr/>
        </p:nvSpPr>
        <p:spPr>
          <a:xfrm>
            <a:off x="2637883" y="3351331"/>
            <a:ext cx="2518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</a:t>
            </a:r>
            <a:r>
              <a:rPr lang="ko-KR" altLang="en-US" sz="1400" spc="-50" dirty="0"/>
              <a:t>비용추정 부문 목차</a:t>
            </a:r>
            <a:r>
              <a:rPr lang="en-US" altLang="ko-KR" sz="1400" spc="-50" dirty="0"/>
              <a:t>&gt;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11109-4510-CDE5-5053-F9ADBD0C6AE4}"/>
              </a:ext>
            </a:extLst>
          </p:cNvPr>
          <p:cNvSpPr txBox="1"/>
          <p:nvPr/>
        </p:nvSpPr>
        <p:spPr>
          <a:xfrm>
            <a:off x="6138850" y="3351331"/>
            <a:ext cx="25183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</a:t>
            </a:r>
            <a:r>
              <a:rPr lang="ko-KR" altLang="en-US" sz="1400" spc="-50" dirty="0"/>
              <a:t>편익산정 부문 목차</a:t>
            </a:r>
            <a:r>
              <a:rPr lang="en-US" altLang="ko-KR" sz="1400" spc="-50" dirty="0"/>
              <a:t>&gt;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3A9E7E-84BF-C751-3D9E-47D6E46BE18C}"/>
              </a:ext>
            </a:extLst>
          </p:cNvPr>
          <p:cNvSpPr txBox="1"/>
          <p:nvPr/>
        </p:nvSpPr>
        <p:spPr>
          <a:xfrm>
            <a:off x="351710" y="958844"/>
            <a:ext cx="11447414" cy="22606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2024</a:t>
            </a:r>
            <a:r>
              <a:rPr lang="ko-KR" altLang="en-US" sz="1600" spc="-50" dirty="0"/>
              <a:t>년 </a:t>
            </a:r>
            <a:r>
              <a:rPr lang="en-US" altLang="ko-KR" sz="1600" spc="-50" dirty="0"/>
              <a:t>12</a:t>
            </a:r>
            <a:r>
              <a:rPr lang="ko-KR" altLang="en-US" sz="1600" spc="-50" dirty="0"/>
              <a:t>월</a:t>
            </a:r>
            <a:r>
              <a:rPr lang="en-US" altLang="ko-KR" sz="1600" spc="-50" dirty="0"/>
              <a:t>,</a:t>
            </a:r>
            <a:r>
              <a:rPr lang="ko-KR" altLang="en-US" sz="1600" spc="-50" dirty="0"/>
              <a:t> </a:t>
            </a:r>
            <a:r>
              <a:rPr lang="ko-KR" altLang="en-US" sz="1600" spc="-50" dirty="0" err="1"/>
              <a:t>사정교</a:t>
            </a:r>
            <a:r>
              <a:rPr lang="en-US" altLang="ko-KR" sz="1600" spc="-50" dirty="0"/>
              <a:t>~</a:t>
            </a:r>
            <a:r>
              <a:rPr lang="ko-KR" altLang="en-US" sz="1600" spc="-50" dirty="0"/>
              <a:t>한밭대교 도로개설 예비타당성조사 사례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공공투자관리센터</a:t>
            </a:r>
            <a:r>
              <a:rPr lang="en-US" altLang="ko-KR" sz="1600" spc="-50" dirty="0"/>
              <a:t>(</a:t>
            </a:r>
            <a:r>
              <a:rPr lang="en-US" altLang="ko-KR" sz="1600" spc="-50" dirty="0">
                <a:hlinkClick r:id="rId4"/>
              </a:rPr>
              <a:t>https://pimac.kdi.re.kr/study/study_list.jsp?pageNo=2&amp;showListSize=10&amp;classcd=F1</a:t>
            </a:r>
            <a:r>
              <a:rPr lang="en-US" altLang="ko-KR" sz="1600" spc="-50" dirty="0"/>
              <a:t>) </a:t>
            </a:r>
            <a:r>
              <a:rPr lang="ko-KR" altLang="en-US" sz="1600" spc="-50" dirty="0"/>
              <a:t>에서 조회가능 </a:t>
            </a: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</a:t>
            </a:r>
            <a:r>
              <a:rPr lang="ko-KR" altLang="en-US" sz="1600" spc="-50" dirty="0"/>
              <a:t>왼쪽 목차</a:t>
            </a:r>
            <a:r>
              <a:rPr lang="en-US" altLang="ko-KR" sz="1600" spc="-50" dirty="0"/>
              <a:t>) </a:t>
            </a:r>
            <a:r>
              <a:rPr lang="ko-KR" altLang="en-US" sz="1600" spc="-50" dirty="0"/>
              <a:t>총사업비는 공사비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용지보상비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시설부대경비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예비비로 구성 되어 있다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</a:t>
            </a:r>
            <a:r>
              <a:rPr lang="ko-KR" altLang="en-US" sz="1600" spc="-50" dirty="0"/>
              <a:t>오른쪽 목차</a:t>
            </a:r>
            <a:r>
              <a:rPr lang="en-US" altLang="ko-KR" sz="1600" spc="-50" dirty="0"/>
              <a:t>) </a:t>
            </a:r>
            <a:r>
              <a:rPr lang="ko-KR" altLang="en-US" sz="1600" spc="-50" dirty="0"/>
              <a:t>편익은 차량운행비용 절감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통행시간</a:t>
            </a:r>
            <a:r>
              <a:rPr lang="en-US" altLang="ko-KR" sz="1600" spc="-50" dirty="0"/>
              <a:t> </a:t>
            </a:r>
            <a:r>
              <a:rPr lang="ko-KR" altLang="en-US" sz="1600" spc="-50" dirty="0"/>
              <a:t>절감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교통사고비용 절감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환경비용 절감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통행시간 신뢰성 향상으로 구성되어 있다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2760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DEB3E-32A8-0A46-4FC4-54114DCED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CECAB8-E1D5-9865-C1A2-3ED0AE1B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예비타당성조사 사례 </a:t>
            </a:r>
            <a:r>
              <a:rPr lang="en-US" altLang="ko-KR" dirty="0"/>
              <a:t>(</a:t>
            </a:r>
            <a:r>
              <a:rPr lang="ko-KR" altLang="en-US" dirty="0" err="1"/>
              <a:t>사정교</a:t>
            </a:r>
            <a:r>
              <a:rPr lang="en-US" altLang="ko-KR" dirty="0"/>
              <a:t>~</a:t>
            </a:r>
            <a:r>
              <a:rPr lang="ko-KR" altLang="en-US" dirty="0"/>
              <a:t>한밭대교 도로개설</a:t>
            </a:r>
            <a:r>
              <a:rPr lang="en-US" altLang="ko-KR" dirty="0"/>
              <a:t>: </a:t>
            </a:r>
            <a:r>
              <a:rPr lang="ko-KR" altLang="en-US" dirty="0"/>
              <a:t>비용 세부항목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1BAF68-B0C9-737F-99FB-8AEB54366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27</a:t>
            </a:fld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841E089-4EBA-2677-8441-8677F3F98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644" y="3792203"/>
            <a:ext cx="3545623" cy="216739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17EC1C-EE8A-87F1-C957-BDFC3D9F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91" y="2768599"/>
            <a:ext cx="3061216" cy="327571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8259A08-10FE-E5D4-C807-C2227F6C873F}"/>
              </a:ext>
            </a:extLst>
          </p:cNvPr>
          <p:cNvSpPr/>
          <p:nvPr/>
        </p:nvSpPr>
        <p:spPr>
          <a:xfrm>
            <a:off x="2733950" y="4066459"/>
            <a:ext cx="2913317" cy="1711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87C49E54-DC15-C1E3-8B4B-89CFDB6E42C0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5647267" y="4152013"/>
            <a:ext cx="581924" cy="25444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F15CD35-E51A-A738-7763-A8BBCD0713C4}"/>
              </a:ext>
            </a:extLst>
          </p:cNvPr>
          <p:cNvSpPr txBox="1"/>
          <p:nvPr/>
        </p:nvSpPr>
        <p:spPr>
          <a:xfrm>
            <a:off x="351710" y="958844"/>
            <a:ext cx="11447414" cy="15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</a:t>
            </a:r>
            <a:r>
              <a:rPr lang="ko-KR" altLang="en-US" sz="1600" spc="-50" dirty="0"/>
              <a:t>왼쪽 테이블</a:t>
            </a:r>
            <a:r>
              <a:rPr lang="en-US" altLang="ko-KR" sz="1600" spc="-50" dirty="0"/>
              <a:t>)</a:t>
            </a:r>
            <a:r>
              <a:rPr lang="ko-KR" altLang="en-US" sz="1600" spc="-50" dirty="0"/>
              <a:t> 비용의 대분류 항목은 세부 항목으로 구성되어 있다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공사비 </a:t>
            </a:r>
            <a:r>
              <a:rPr lang="en-US" altLang="ko-KR" sz="1600" spc="-50" dirty="0"/>
              <a:t>= </a:t>
            </a:r>
            <a:r>
              <a:rPr lang="ko-KR" altLang="en-US" sz="1600" spc="-50" dirty="0" err="1"/>
              <a:t>토공부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+ </a:t>
            </a:r>
            <a:r>
              <a:rPr lang="ko-KR" altLang="en-US" sz="1600" spc="-50" dirty="0" err="1"/>
              <a:t>교량부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+ ··· + </a:t>
            </a:r>
            <a:r>
              <a:rPr lang="ko-KR" altLang="en-US" sz="1600" spc="-50" dirty="0"/>
              <a:t>기타공사 </a:t>
            </a:r>
            <a:r>
              <a:rPr lang="en-US" altLang="ko-KR" sz="1600" spc="-50" dirty="0"/>
              <a:t>)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</a:t>
            </a:r>
            <a:r>
              <a:rPr lang="ko-KR" altLang="en-US" sz="1600" spc="-50" dirty="0"/>
              <a:t>오른쪽 테이블</a:t>
            </a:r>
            <a:r>
              <a:rPr lang="en-US" altLang="ko-KR" sz="1600" spc="-50" dirty="0"/>
              <a:t>) </a:t>
            </a:r>
            <a:r>
              <a:rPr lang="ko-KR" altLang="en-US" sz="1600" spc="-50" dirty="0"/>
              <a:t>토공부의 비용 또한 세부 항목으로 구성되어 있다</a:t>
            </a:r>
            <a:r>
              <a:rPr lang="en-US" altLang="ko-KR" sz="1600" spc="-50" dirty="0"/>
              <a:t>. (</a:t>
            </a:r>
            <a:r>
              <a:rPr lang="ko-KR" altLang="en-US" sz="1600" spc="-50" dirty="0" err="1"/>
              <a:t>토공부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= </a:t>
            </a:r>
            <a:r>
              <a:rPr lang="ko-KR" altLang="en-US" sz="1600" spc="-50" dirty="0"/>
              <a:t>토공 </a:t>
            </a:r>
            <a:r>
              <a:rPr lang="en-US" altLang="ko-KR" sz="1600" spc="-50" dirty="0"/>
              <a:t>+ </a:t>
            </a:r>
            <a:r>
              <a:rPr lang="ko-KR" altLang="en-US" sz="1600" spc="-50" dirty="0"/>
              <a:t>배수공 </a:t>
            </a:r>
            <a:r>
              <a:rPr lang="en-US" altLang="ko-KR" sz="1600" spc="-50" dirty="0"/>
              <a:t>+ </a:t>
            </a:r>
            <a:r>
              <a:rPr lang="ko-KR" altLang="en-US" sz="1600" spc="-50" dirty="0" err="1"/>
              <a:t>포장공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+ </a:t>
            </a:r>
            <a:r>
              <a:rPr lang="ko-KR" altLang="en-US" sz="1600" spc="-50" dirty="0" err="1"/>
              <a:t>부대공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+ </a:t>
            </a:r>
            <a:r>
              <a:rPr lang="ko-KR" altLang="en-US" sz="1600" spc="-50" dirty="0" err="1"/>
              <a:t>제경비</a:t>
            </a:r>
            <a:r>
              <a:rPr lang="en-US" altLang="ko-KR" sz="1600" spc="-50" dirty="0"/>
              <a:t>)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각 세부항목별로 또 세부 항목으로 다시 나뉘어지며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필요한 수량이 적혀 있고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단위당 적용단가를 적용하여 세부항목별 비용을 계산한다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91567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5AD893F0-5B84-AF89-582A-3EAE65DF4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085" y="2595895"/>
            <a:ext cx="5042881" cy="285101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26FABF3-1348-FFC8-F169-20E361DC7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예비타당성조사 사례 </a:t>
            </a:r>
            <a:r>
              <a:rPr lang="en-US" altLang="ko-KR" dirty="0"/>
              <a:t>(</a:t>
            </a:r>
            <a:r>
              <a:rPr lang="ko-KR" altLang="en-US" dirty="0" err="1"/>
              <a:t>사정교</a:t>
            </a:r>
            <a:r>
              <a:rPr lang="en-US" altLang="ko-KR" dirty="0"/>
              <a:t>~</a:t>
            </a:r>
            <a:r>
              <a:rPr lang="ko-KR" altLang="en-US" dirty="0"/>
              <a:t>한밭대교 도로개설</a:t>
            </a:r>
            <a:r>
              <a:rPr lang="en-US" altLang="ko-KR" dirty="0"/>
              <a:t>: </a:t>
            </a:r>
            <a:r>
              <a:rPr lang="ko-KR" altLang="en-US" dirty="0"/>
              <a:t>편익항목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DACCBC-B906-E1D2-C277-60F61D6B6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65925-4FB4-1136-B22E-1992EF46E03D}"/>
              </a:ext>
            </a:extLst>
          </p:cNvPr>
          <p:cNvSpPr txBox="1"/>
          <p:nvPr/>
        </p:nvSpPr>
        <p:spPr>
          <a:xfrm>
            <a:off x="351710" y="958844"/>
            <a:ext cx="11447414" cy="4846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아래의 표와 같이 총 편익은 공통편익과 사업특수 편익으로 나뉘어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사업특수 편익은 사업의 성격이 특수하여 따로 편익으로 고려해야 할 항목이 있는 경우를 말한다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공통편익은 </a:t>
            </a:r>
            <a:r>
              <a:rPr lang="en-US" altLang="ko-KR" sz="1600" spc="-50" dirty="0"/>
              <a:t>6</a:t>
            </a:r>
            <a:r>
              <a:rPr lang="ko-KR" altLang="en-US" sz="1600" spc="-50" dirty="0"/>
              <a:t>가지 세부 편익으로 구성되어 있다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편익</a:t>
            </a:r>
            <a:r>
              <a:rPr lang="en-US" altLang="ko-KR" sz="1600" spc="-50" dirty="0"/>
              <a:t>= </a:t>
            </a:r>
            <a:r>
              <a:rPr lang="ko-KR" altLang="en-US" sz="1600" spc="-50" dirty="0"/>
              <a:t>차량운행비 절감 </a:t>
            </a:r>
            <a:r>
              <a:rPr lang="en-US" altLang="ko-KR" sz="1600" spc="-50" dirty="0"/>
              <a:t>+ ··· + </a:t>
            </a:r>
            <a:r>
              <a:rPr lang="ko-KR" altLang="en-US" sz="1600" spc="-50" dirty="0"/>
              <a:t>환경개선 </a:t>
            </a:r>
            <a:r>
              <a:rPr lang="en-US" altLang="ko-KR" sz="1600" spc="-50" dirty="0"/>
              <a:t>+</a:t>
            </a:r>
            <a:r>
              <a:rPr lang="ko-KR" altLang="en-US" sz="1600" spc="-50" dirty="0"/>
              <a:t>수질오염 개선</a:t>
            </a:r>
            <a:r>
              <a:rPr lang="en-US" altLang="ko-KR" sz="1600" spc="-50" dirty="0"/>
              <a:t>)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863907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C69CD-3A97-4ABD-572E-FCE548F85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3993D-45ED-4CE9-83CA-8AC989642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예비타당성조사 사례 </a:t>
            </a:r>
            <a:r>
              <a:rPr lang="en-US" altLang="ko-KR" dirty="0"/>
              <a:t>(</a:t>
            </a:r>
            <a:r>
              <a:rPr lang="ko-KR" altLang="en-US" dirty="0" err="1"/>
              <a:t>사정교</a:t>
            </a:r>
            <a:r>
              <a:rPr lang="en-US" altLang="ko-KR" dirty="0"/>
              <a:t>~</a:t>
            </a:r>
            <a:r>
              <a:rPr lang="ko-KR" altLang="en-US" dirty="0"/>
              <a:t>한밭대교 도로개설</a:t>
            </a:r>
            <a:r>
              <a:rPr lang="en-US" altLang="ko-KR" dirty="0"/>
              <a:t>: </a:t>
            </a:r>
            <a:r>
              <a:rPr lang="ko-KR" altLang="en-US" dirty="0"/>
              <a:t>편익항목</a:t>
            </a:r>
            <a:r>
              <a:rPr lang="en-US" altLang="ko-KR" dirty="0"/>
              <a:t>, </a:t>
            </a:r>
            <a:r>
              <a:rPr lang="ko-KR" altLang="en-US" dirty="0"/>
              <a:t>대기오염절감 부문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ACCB75-082D-1BCF-2573-11BF5D69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00BB1-8346-5E08-885C-CF9D480318B9}"/>
              </a:ext>
            </a:extLst>
          </p:cNvPr>
          <p:cNvSpPr txBox="1"/>
          <p:nvPr/>
        </p:nvSpPr>
        <p:spPr>
          <a:xfrm>
            <a:off x="351710" y="958844"/>
            <a:ext cx="11447414" cy="4107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대기오염 절감편익</a:t>
            </a:r>
            <a:r>
              <a:rPr lang="en-US" altLang="ko-KR" sz="1600" spc="-50" dirty="0"/>
              <a:t>: </a:t>
            </a:r>
            <a:r>
              <a:rPr lang="ko-KR" altLang="en-US" sz="1600" spc="-50" dirty="0"/>
              <a:t>도로가 생김으로 인해 대기오염이 줄어들고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이에 따라 편익이 발생한다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수식은 차량의 주행거리와 주행거리당 대기오염비용을 곱하는 것을 의미한다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89752CC-9BE7-A405-49A5-52A4853D2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74" y="3144543"/>
            <a:ext cx="4729238" cy="3273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2D8753-F86D-FDC5-CB58-848B72DB6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35" y="2396190"/>
            <a:ext cx="4307511" cy="39433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8D1CCA2-387A-A706-886B-016B6454DB15}"/>
              </a:ext>
            </a:extLst>
          </p:cNvPr>
          <p:cNvSpPr/>
          <p:nvPr/>
        </p:nvSpPr>
        <p:spPr>
          <a:xfrm>
            <a:off x="1252538" y="5765800"/>
            <a:ext cx="3398837" cy="250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5108F0F2-C94F-6D11-D413-2891C7BC8F05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 flipV="1">
            <a:off x="4651375" y="4367865"/>
            <a:ext cx="1353660" cy="152326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226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5B55B-4FE0-4C0D-6AE9-E8B03A536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468326-0C4F-70CF-91C2-93E0C5D03B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E45BD-0D56-9ECF-89E6-4AF42F45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28B965C-181E-543B-9F2C-6FEAEBB8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765550"/>
            <a:ext cx="11150600" cy="652818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sz="4000" b="1" i="0" spc="150" dirty="0"/>
              <a:t>Section 1. </a:t>
            </a:r>
            <a:r>
              <a:rPr lang="ko-KR" altLang="en-US" sz="4000" b="1" i="0" spc="150" dirty="0"/>
              <a:t>비용</a:t>
            </a:r>
            <a:r>
              <a:rPr lang="en-US" altLang="ko-KR" sz="4000" b="1" i="0" spc="150" dirty="0"/>
              <a:t>-</a:t>
            </a:r>
            <a:r>
              <a:rPr lang="ko-KR" altLang="en-US" sz="4000" b="1" i="0" spc="150" dirty="0"/>
              <a:t>편익분석</a:t>
            </a:r>
            <a:endParaRPr lang="ko-KR" altLang="en-US" sz="3600" i="0" spc="150" dirty="0"/>
          </a:p>
        </p:txBody>
      </p:sp>
    </p:spTree>
    <p:extLst>
      <p:ext uri="{BB962C8B-B14F-4D97-AF65-F5344CB8AC3E}">
        <p14:creationId xmlns:p14="http://schemas.microsoft.com/office/powerpoint/2010/main" val="2957073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0C8D-54B7-CA0E-81F0-D5B07E44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13E8776A-4C73-466E-58BF-DA222DDD8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35" y="2415394"/>
            <a:ext cx="4564441" cy="39049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6F8263-6DDC-FCCE-9495-2219A5C7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예비타당성조사 사례 </a:t>
            </a:r>
            <a:r>
              <a:rPr lang="en-US" altLang="ko-KR" dirty="0"/>
              <a:t>(</a:t>
            </a:r>
            <a:r>
              <a:rPr lang="ko-KR" altLang="en-US" dirty="0" err="1"/>
              <a:t>사정교</a:t>
            </a:r>
            <a:r>
              <a:rPr lang="en-US" altLang="ko-KR" dirty="0"/>
              <a:t>~</a:t>
            </a:r>
            <a:r>
              <a:rPr lang="ko-KR" altLang="en-US" dirty="0"/>
              <a:t>한밭대교 도로개설</a:t>
            </a:r>
            <a:r>
              <a:rPr lang="en-US" altLang="ko-KR" dirty="0"/>
              <a:t>: </a:t>
            </a:r>
            <a:r>
              <a:rPr lang="ko-KR" altLang="en-US" dirty="0"/>
              <a:t>편익항목</a:t>
            </a:r>
            <a:r>
              <a:rPr lang="en-US" altLang="ko-KR" dirty="0"/>
              <a:t>, </a:t>
            </a:r>
            <a:r>
              <a:rPr lang="ko-KR" altLang="en-US" dirty="0"/>
              <a:t>소음절감 부문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6CDDA0-1563-AF4D-9FA6-C014DFEA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D48001-B70E-8750-51C6-580707A1DAF6}"/>
              </a:ext>
            </a:extLst>
          </p:cNvPr>
          <p:cNvSpPr txBox="1"/>
          <p:nvPr/>
        </p:nvSpPr>
        <p:spPr>
          <a:xfrm>
            <a:off x="351710" y="958844"/>
            <a:ext cx="11447414" cy="4107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소음절감 편익</a:t>
            </a:r>
            <a:r>
              <a:rPr lang="en-US" altLang="ko-KR" sz="1600" spc="-50" dirty="0"/>
              <a:t>: </a:t>
            </a:r>
            <a:r>
              <a:rPr lang="ko-KR" altLang="en-US" sz="1600" spc="-50" dirty="0"/>
              <a:t>도로가 생김으로 인해 소음이 줄어들고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이에 따라 편익이 발생한다</a:t>
            </a:r>
            <a:r>
              <a:rPr lang="en-US" altLang="ko-KR" sz="1600" spc="-50" dirty="0"/>
              <a:t>.</a:t>
            </a:r>
          </a:p>
          <a:p>
            <a:pPr marL="892175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50" dirty="0"/>
              <a:t>아래 그림의 첫번째 수식은 차량들이 내는 소음을 정량화 하는 과정이다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1A1EE3A-2EC4-1B7B-E512-EF8AEFCC4BFF}"/>
              </a:ext>
            </a:extLst>
          </p:cNvPr>
          <p:cNvSpPr/>
          <p:nvPr/>
        </p:nvSpPr>
        <p:spPr>
          <a:xfrm>
            <a:off x="1037627" y="5442601"/>
            <a:ext cx="1959574" cy="250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34A4D420-D76C-B197-BD92-F980205627C0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2997201" y="4394181"/>
            <a:ext cx="3395231" cy="117375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B769D262-DC8D-BC47-1743-9C40BC699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2432" y="2525261"/>
            <a:ext cx="4238290" cy="37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56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DB378-7C99-A65B-C1B2-B66E66599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C7AB64-3153-2E58-D277-DD7C2B58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예비타당성조사 사례 </a:t>
            </a:r>
            <a:r>
              <a:rPr lang="en-US" altLang="ko-KR" dirty="0"/>
              <a:t>(</a:t>
            </a:r>
            <a:r>
              <a:rPr lang="ko-KR" altLang="en-US" dirty="0" err="1"/>
              <a:t>사정교</a:t>
            </a:r>
            <a:r>
              <a:rPr lang="en-US" altLang="ko-KR" dirty="0"/>
              <a:t>~</a:t>
            </a:r>
            <a:r>
              <a:rPr lang="ko-KR" altLang="en-US" dirty="0"/>
              <a:t>한밭대교 도로개설</a:t>
            </a:r>
            <a:r>
              <a:rPr lang="en-US" altLang="ko-KR" dirty="0"/>
              <a:t>: </a:t>
            </a:r>
            <a:r>
              <a:rPr lang="ko-KR" altLang="en-US" dirty="0"/>
              <a:t>편익항목</a:t>
            </a:r>
            <a:r>
              <a:rPr lang="en-US" altLang="ko-KR" dirty="0"/>
              <a:t>, </a:t>
            </a:r>
            <a:r>
              <a:rPr lang="ko-KR" altLang="en-US" dirty="0"/>
              <a:t>소음절감 부문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DADF93-825E-7E5B-7CBE-B453C61F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9EAC90-78BD-3C23-DB0A-B9C6C9D2373F}"/>
              </a:ext>
            </a:extLst>
          </p:cNvPr>
          <p:cNvSpPr txBox="1"/>
          <p:nvPr/>
        </p:nvSpPr>
        <p:spPr>
          <a:xfrm>
            <a:off x="351710" y="958844"/>
            <a:ext cx="11447414" cy="37380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892175" lvl="1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sz="1600" spc="-50" dirty="0"/>
              <a:t>아래 그림의 수식은 차량들이 발생시키는 소음을 화폐단위로 환산하는 과정이다</a:t>
            </a:r>
            <a:r>
              <a:rPr lang="en-US" altLang="ko-KR" sz="1600" spc="-50" dirty="0"/>
              <a:t>.</a:t>
            </a:r>
          </a:p>
          <a:p>
            <a:pPr marL="1349375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아래 수식은 앞서 구한 소음도</a:t>
            </a:r>
            <a:r>
              <a:rPr lang="en-US" altLang="ko-KR" sz="1600" spc="-50" dirty="0"/>
              <a:t>(dB)</a:t>
            </a:r>
            <a:r>
              <a:rPr lang="ko-KR" altLang="en-US" sz="1600" spc="-50" dirty="0"/>
              <a:t>와 소음도당 비용을 곱하고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또 도로의 길이를 반영한 것을 의미한다</a:t>
            </a:r>
            <a:r>
              <a:rPr lang="en-US" altLang="ko-KR" sz="1600" spc="-50" dirty="0"/>
              <a:t>. 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278C6A-FA2F-CA13-EE74-63452BC1F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127" y="2160498"/>
            <a:ext cx="3068425" cy="433404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6A0A981-B4EA-A29B-30C3-400289A9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9" y="3324836"/>
            <a:ext cx="5667938" cy="232954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80E0D562-8049-8A5B-840A-C877A5FC5BA7}"/>
              </a:ext>
            </a:extLst>
          </p:cNvPr>
          <p:cNvSpPr/>
          <p:nvPr/>
        </p:nvSpPr>
        <p:spPr>
          <a:xfrm>
            <a:off x="1779782" y="4163992"/>
            <a:ext cx="2328668" cy="2506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998FC75-12DB-E1E2-058A-4CA713F52900}"/>
              </a:ext>
            </a:extLst>
          </p:cNvPr>
          <p:cNvCxnSpPr>
            <a:cxnSpLocks/>
            <a:stCxn id="16" idx="3"/>
            <a:endCxn id="10" idx="1"/>
          </p:cNvCxnSpPr>
          <p:nvPr/>
        </p:nvCxnSpPr>
        <p:spPr>
          <a:xfrm>
            <a:off x="4108450" y="4289322"/>
            <a:ext cx="3394677" cy="382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896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A2016D-723E-653C-213B-DFE18916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소음 측정과 관련하여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6A437-2995-0A17-E8E0-F58A7A568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0065E-4655-02FA-57D1-BCF290A2D576}"/>
              </a:ext>
            </a:extLst>
          </p:cNvPr>
          <p:cNvSpPr txBox="1"/>
          <p:nvPr/>
        </p:nvSpPr>
        <p:spPr>
          <a:xfrm>
            <a:off x="351710" y="958844"/>
            <a:ext cx="11447414" cy="447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소음이란 사람이 듣기에 시끄럽고 불쾌한 소리를 의미한다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소리는 매우 주관적일 수 있으므로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객관적으로 파악하기 위하여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과학적으로 측정을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우선</a:t>
            </a:r>
            <a:r>
              <a:rPr lang="en-US" altLang="ko-KR" sz="1600" spc="-50" dirty="0"/>
              <a:t>, </a:t>
            </a:r>
            <a:r>
              <a:rPr lang="ko-KR" altLang="en-US" sz="1600" spc="-50" dirty="0" err="1"/>
              <a:t>소리란</a:t>
            </a:r>
            <a:r>
              <a:rPr lang="ko-KR" altLang="en-US" sz="1600" spc="-50" dirty="0"/>
              <a:t> 공기를 통해 사람의 귀에 전해오는 파동이다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모든 소리의 출발점은 </a:t>
            </a:r>
            <a:r>
              <a:rPr lang="ko-KR" altLang="en-US" sz="1600" spc="-50" dirty="0" err="1"/>
              <a:t>음압</a:t>
            </a:r>
            <a:r>
              <a:rPr lang="ko-KR" altLang="en-US" sz="1600" spc="-50" dirty="0"/>
              <a:t> 이다</a:t>
            </a:r>
            <a:r>
              <a:rPr lang="en-US" altLang="ko-KR" sz="1600" spc="-50" dirty="0"/>
              <a:t>. </a:t>
            </a:r>
            <a:r>
              <a:rPr lang="ko-KR" altLang="en-US" sz="1600" spc="-50" dirty="0"/>
              <a:t>우리가 말을 하면 대기에 압력이 발생한다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 err="1"/>
              <a:t>음압은</a:t>
            </a:r>
            <a:r>
              <a:rPr lang="ko-KR" altLang="en-US" sz="1600" spc="-50" dirty="0"/>
              <a:t> 소리의 세기</a:t>
            </a:r>
            <a:r>
              <a:rPr lang="en-US" altLang="ko-KR" sz="1600" spc="-50" dirty="0"/>
              <a:t>(W/m</a:t>
            </a:r>
            <a:r>
              <a:rPr lang="en-US" altLang="ko-KR" sz="1600" spc="-50" baseline="30000" dirty="0"/>
              <a:t>2</a:t>
            </a:r>
            <a:r>
              <a:rPr lang="en-US" altLang="ko-KR" sz="1600" spc="-50" dirty="0"/>
              <a:t>) (</a:t>
            </a:r>
            <a:r>
              <a:rPr lang="ko-KR" altLang="en-US" sz="1600" spc="-50" dirty="0"/>
              <a:t>혹은 에너지</a:t>
            </a:r>
            <a:r>
              <a:rPr lang="en-US" altLang="ko-KR" sz="1600" spc="-50" dirty="0"/>
              <a:t>) </a:t>
            </a:r>
            <a:r>
              <a:rPr lang="ko-KR" altLang="en-US" sz="1600" spc="-50" dirty="0"/>
              <a:t>로 표현이 가능한데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그 관계식은 아래와 같다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사람은 소리의 세기에 단순 비례하여 시끄러움 정도를 느끼지 않고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다음과 같이 로그함수를 통하여 시끄러움을 느끼는 것으로 확인이 되었다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spc="-50" dirty="0"/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결과적으로 아래와 같이 </a:t>
            </a:r>
            <a:r>
              <a:rPr lang="en-US" altLang="ko-KR" sz="1600" spc="-50" dirty="0"/>
              <a:t>scale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factor</a:t>
            </a:r>
            <a:r>
              <a:rPr lang="ko-KR" altLang="en-US" sz="1600" spc="-50" dirty="0"/>
              <a:t>인 </a:t>
            </a:r>
            <a:r>
              <a:rPr lang="en-US" altLang="ko-KR" sz="1600" spc="-50" dirty="0"/>
              <a:t>10 (10</a:t>
            </a:r>
            <a:r>
              <a:rPr lang="ko-KR" altLang="en-US" sz="1600" spc="-50" dirty="0"/>
              <a:t>이라고 임의로 정의함</a:t>
            </a:r>
            <a:r>
              <a:rPr lang="en-US" altLang="ko-KR" sz="1600" spc="-50" dirty="0"/>
              <a:t>) </a:t>
            </a:r>
            <a:r>
              <a:rPr lang="ko-KR" altLang="en-US" sz="1600" spc="-50" dirty="0"/>
              <a:t>을 포함하여 데시벨을 측정한다</a:t>
            </a:r>
            <a:r>
              <a:rPr lang="en-US" altLang="ko-KR" sz="1600" spc="-5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D1449-7E99-7C96-8680-6AE5A469FF85}"/>
                  </a:ext>
                </a:extLst>
              </p:cNvPr>
              <p:cNvSpPr txBox="1"/>
              <p:nvPr/>
            </p:nvSpPr>
            <p:spPr>
              <a:xfrm>
                <a:off x="1698625" y="3006185"/>
                <a:ext cx="10899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ko-KR" altLang="en-US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FD1449-7E99-7C96-8680-6AE5A469FF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625" y="3006185"/>
                <a:ext cx="1089978" cy="276999"/>
              </a:xfrm>
              <a:prstGeom prst="rect">
                <a:avLst/>
              </a:prstGeom>
              <a:blipFill>
                <a:blip r:embed="rId2"/>
                <a:stretch>
                  <a:fillRect l="-3933" t="-165217" r="-41011" b="-2543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EBDC4-6294-6681-0748-9003DEB61F2B}"/>
                  </a:ext>
                </a:extLst>
              </p:cNvPr>
              <p:cNvSpPr txBox="1"/>
              <p:nvPr/>
            </p:nvSpPr>
            <p:spPr>
              <a:xfrm>
                <a:off x="3098929" y="3015170"/>
                <a:ext cx="71088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0" spc="-50" dirty="0"/>
                  <a:t>여기서</a:t>
                </a:r>
                <a:r>
                  <a:rPr lang="en-US" altLang="ko-KR" sz="1600" b="0" spc="-5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600" spc="-50" dirty="0"/>
                  <a:t>=</a:t>
                </a:r>
                <a:r>
                  <a:rPr lang="ko-KR" altLang="en-US" sz="1600" spc="-50" dirty="0"/>
                  <a:t>소리의 세기</a:t>
                </a:r>
                <a:r>
                  <a:rPr lang="en-US" altLang="ko-KR" sz="1600" spc="-5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ko-KR" sz="1600" spc="-50" dirty="0"/>
                  <a:t>=</a:t>
                </a:r>
                <a:r>
                  <a:rPr lang="ko-KR" altLang="en-US" sz="1600" spc="-50" dirty="0"/>
                  <a:t>음압</a:t>
                </a:r>
                <a:r>
                  <a:rPr lang="en-US" altLang="ko-KR" sz="1600" spc="-50" dirty="0"/>
                  <a:t>, </a:t>
                </a:r>
                <a14:m>
                  <m:oMath xmlns:m="http://schemas.openxmlformats.org/officeDocument/2006/math">
                    <m:r>
                      <a:rPr lang="ko-KR" altLang="en-US" sz="1600" i="1" spc="-50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ko-KR" sz="1600" spc="-50" dirty="0"/>
                  <a:t>=</a:t>
                </a:r>
                <a:r>
                  <a:rPr lang="ko-KR" altLang="en-US" sz="1600" spc="-50" dirty="0"/>
                  <a:t>매질의 밀도 </a:t>
                </a:r>
                <a:r>
                  <a:rPr lang="en-US" altLang="ko-KR" sz="1600" spc="-50" dirty="0"/>
                  <a:t>(</a:t>
                </a:r>
                <a:r>
                  <a:rPr lang="ko-KR" altLang="en-US" sz="1600" spc="-50" dirty="0"/>
                  <a:t>공기밀도</a:t>
                </a:r>
                <a:r>
                  <a:rPr lang="en-US" altLang="ko-KR" sz="1600" spc="-50" dirty="0"/>
                  <a:t>), 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ko-KR" sz="1600" spc="-50" dirty="0"/>
                  <a:t>=</a:t>
                </a:r>
                <a:r>
                  <a:rPr lang="ko-KR" altLang="en-US" sz="1600" spc="-50" dirty="0"/>
                  <a:t>음속</a:t>
                </a:r>
                <a:r>
                  <a:rPr lang="en-US" altLang="ko-KR" sz="1600" spc="-50" dirty="0"/>
                  <a:t>(</a:t>
                </a:r>
                <a:r>
                  <a:rPr lang="ko-KR" altLang="en-US" sz="1600" spc="-50" dirty="0"/>
                  <a:t>매질의 특성</a:t>
                </a:r>
                <a:r>
                  <a:rPr lang="en-US" altLang="ko-KR" sz="1600" spc="-5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3EBDC4-6294-6681-0748-9003DEB61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929" y="3015170"/>
                <a:ext cx="7108824" cy="338554"/>
              </a:xfrm>
              <a:prstGeom prst="rect">
                <a:avLst/>
              </a:prstGeom>
              <a:blipFill>
                <a:blip r:embed="rId3"/>
                <a:stretch>
                  <a:fillRect l="-428" t="-5455" r="-128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8D2C97-7363-4C73-C7FF-AFEB67913BB3}"/>
                  </a:ext>
                </a:extLst>
              </p:cNvPr>
              <p:cNvSpPr txBox="1"/>
              <p:nvPr/>
            </p:nvSpPr>
            <p:spPr>
              <a:xfrm>
                <a:off x="1698625" y="4367141"/>
                <a:ext cx="1281633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8D2C97-7363-4C73-C7FF-AFEB67913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625" y="4367141"/>
                <a:ext cx="1281633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7092BF-A028-5BCC-98B2-78FD3E11DEC5}"/>
                  </a:ext>
                </a:extLst>
              </p:cNvPr>
              <p:cNvSpPr txBox="1"/>
              <p:nvPr/>
            </p:nvSpPr>
            <p:spPr>
              <a:xfrm>
                <a:off x="3098928" y="4505109"/>
                <a:ext cx="836891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0" spc="-50" dirty="0"/>
                  <a:t>여기서</a:t>
                </a:r>
                <a:r>
                  <a:rPr lang="en-US" altLang="ko-KR" sz="1600" b="0" spc="-5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ko-KR" sz="1600" spc="-50" dirty="0"/>
                  <a:t>=</a:t>
                </a:r>
                <a:r>
                  <a:rPr lang="ko-KR" altLang="en-US" sz="1600" spc="-50" dirty="0"/>
                  <a:t>사람의 감각</a:t>
                </a:r>
                <a:r>
                  <a:rPr lang="en-US" altLang="ko-KR" sz="1600" spc="-5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altLang="ko-KR" sz="1600" spc="-50" dirty="0"/>
                  <a:t>=</a:t>
                </a:r>
                <a:r>
                  <a:rPr lang="ko-KR" altLang="en-US" sz="1600" spc="-50" dirty="0"/>
                  <a:t>소리의 세기</a:t>
                </a:r>
                <a:r>
                  <a:rPr lang="en-US" altLang="ko-KR" sz="1600" spc="-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b="0" i="1" spc="-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pc="-5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b="0" i="1" spc="-5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600" spc="-50" dirty="0"/>
                  <a:t>=</a:t>
                </a:r>
                <a:r>
                  <a:rPr lang="ko-KR" altLang="en-US" sz="1600" spc="-50" dirty="0"/>
                  <a:t>소리의 기준 </a:t>
                </a:r>
                <a:r>
                  <a:rPr lang="en-US" altLang="ko-KR" sz="1600" spc="-50" dirty="0"/>
                  <a:t>(</a:t>
                </a:r>
                <a:r>
                  <a:rPr lang="ko-KR" altLang="en-US" sz="1600" spc="-50" dirty="0"/>
                  <a:t>가장 작게 들리는 소리가 </a:t>
                </a:r>
                <a:r>
                  <a:rPr lang="en-US" altLang="ko-KR" sz="1600" spc="-50" dirty="0"/>
                  <a:t>10</a:t>
                </a:r>
                <a:r>
                  <a:rPr lang="en-US" altLang="ko-KR" sz="1600" spc="-50" baseline="30000" dirty="0"/>
                  <a:t>-12 </a:t>
                </a:r>
                <a:r>
                  <a:rPr lang="en-US" altLang="ko-KR" sz="1600" spc="-50" dirty="0"/>
                  <a:t>W/m</a:t>
                </a:r>
                <a:r>
                  <a:rPr lang="en-US" altLang="ko-KR" sz="1600" spc="-50" baseline="30000" dirty="0"/>
                  <a:t>2</a:t>
                </a:r>
                <a:r>
                  <a:rPr lang="en-US" altLang="ko-KR" sz="1600" spc="-50" dirty="0"/>
                  <a:t>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27092BF-A028-5BCC-98B2-78FD3E11DE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928" y="4505109"/>
                <a:ext cx="8368910" cy="338554"/>
              </a:xfrm>
              <a:prstGeom prst="rect">
                <a:avLst/>
              </a:prstGeom>
              <a:blipFill>
                <a:blip r:embed="rId5"/>
                <a:stretch>
                  <a:fillRect l="-364" t="-5357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31BD58-59EA-C3E8-E2D8-D489B2E2DA55}"/>
                  </a:ext>
                </a:extLst>
              </p:cNvPr>
              <p:cNvSpPr txBox="1"/>
              <p:nvPr/>
            </p:nvSpPr>
            <p:spPr>
              <a:xfrm>
                <a:off x="1698625" y="5542916"/>
                <a:ext cx="158966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E31BD58-59EA-C3E8-E2D8-D489B2E2D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625" y="5542916"/>
                <a:ext cx="1589666" cy="62235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775220-935E-944E-94F6-F9FB9D7DE987}"/>
                  </a:ext>
                </a:extLst>
              </p:cNvPr>
              <p:cNvSpPr txBox="1"/>
              <p:nvPr/>
            </p:nvSpPr>
            <p:spPr>
              <a:xfrm>
                <a:off x="3384551" y="5684814"/>
                <a:ext cx="7108824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600" b="0" spc="-50" dirty="0"/>
                  <a:t>여기서</a:t>
                </a:r>
                <a:r>
                  <a:rPr lang="en-US" altLang="ko-KR" sz="1600" b="0" spc="-50" dirty="0"/>
                  <a:t>, 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ko-KR" sz="1600" spc="-50" dirty="0"/>
                  <a:t>=</a:t>
                </a:r>
                <a:r>
                  <a:rPr lang="ko-KR" altLang="en-US" sz="1600" spc="-50" dirty="0"/>
                  <a:t>데시벨 </a:t>
                </a:r>
                <a:r>
                  <a:rPr lang="en-US" altLang="ko-KR" sz="1600" spc="-50" dirty="0"/>
                  <a:t>(dB)</a:t>
                </a:r>
                <a:endParaRPr lang="ko-KR" alt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775220-935E-944E-94F6-F9FB9D7DE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4551" y="5684814"/>
                <a:ext cx="7108824" cy="338554"/>
              </a:xfrm>
              <a:prstGeom prst="rect">
                <a:avLst/>
              </a:prstGeom>
              <a:blipFill>
                <a:blip r:embed="rId7"/>
                <a:stretch>
                  <a:fillRect l="-429" t="-5455" b="-236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1962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89DDB-793D-E05B-006A-DED27EB33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54790-787C-22FC-808F-1973EF711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소음 측정과 관련하여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9E19E6-AE63-86CC-3D2C-6DF284CF9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33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81E78-31C9-2861-29E2-13AB975FC426}"/>
                  </a:ext>
                </a:extLst>
              </p:cNvPr>
              <p:cNvSpPr txBox="1"/>
              <p:nvPr/>
            </p:nvSpPr>
            <p:spPr>
              <a:xfrm>
                <a:off x="351710" y="958844"/>
                <a:ext cx="11447414" cy="3738716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예비타당성 조사로 다시 돌아와서</a:t>
                </a:r>
                <a:r>
                  <a:rPr lang="en-US" altLang="ko-KR" sz="1600" spc="-50" dirty="0"/>
                  <a:t>,</a:t>
                </a:r>
                <a:r>
                  <a:rPr lang="ko-KR" altLang="en-US" sz="1600" spc="-50" dirty="0"/>
                  <a:t> 도로 전체의 소음을 어떻게 추정할 수 있을지 생각해보자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차량 </a:t>
                </a:r>
                <a:r>
                  <a:rPr lang="en-US" altLang="ko-KR" sz="1600" spc="-50" dirty="0"/>
                  <a:t>1</a:t>
                </a:r>
                <a:r>
                  <a:rPr lang="ko-KR" altLang="en-US" sz="1600" spc="-50" dirty="0"/>
                  <a:t>대가 어떤 속도로 달리고 있을 때</a:t>
                </a:r>
                <a:r>
                  <a:rPr lang="en-US" altLang="ko-KR" sz="1600" spc="-50" dirty="0"/>
                  <a:t> </a:t>
                </a:r>
                <a:r>
                  <a:rPr lang="ko-KR" altLang="en-US" sz="1600" spc="-50" dirty="0"/>
                  <a:t>발생하는 소음을 측정하고</a:t>
                </a:r>
                <a:r>
                  <a:rPr lang="en-US" altLang="ko-KR" sz="1600" spc="-50" dirty="0"/>
                  <a:t> </a:t>
                </a:r>
                <a:r>
                  <a:rPr lang="ko-KR" altLang="en-US" sz="1600" spc="-50" dirty="0"/>
                  <a:t>난 뒤에</a:t>
                </a:r>
                <a:r>
                  <a:rPr lang="en-US" altLang="ko-KR" sz="1600" spc="-50" dirty="0"/>
                  <a:t>,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해당 도로에 차량이 몇 대가 지나가는지 측정하면 된다</a:t>
                </a:r>
                <a:r>
                  <a:rPr lang="en-US" altLang="ko-KR" sz="1600" spc="-50" dirty="0"/>
                  <a:t>.</a:t>
                </a: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승용차 </a:t>
                </a:r>
                <a:r>
                  <a:rPr lang="en-US" altLang="ko-KR" sz="1600" spc="-50" dirty="0"/>
                  <a:t>1</a:t>
                </a:r>
                <a:r>
                  <a:rPr lang="ko-KR" altLang="en-US" sz="1600" spc="-50" dirty="0"/>
                  <a:t>대가 시속 </a:t>
                </a:r>
                <a:r>
                  <a:rPr lang="en-US" altLang="ko-KR" sz="1600" spc="-50" dirty="0"/>
                  <a:t>100km</a:t>
                </a:r>
                <a:r>
                  <a:rPr lang="ko-KR" altLang="en-US" sz="1600" spc="-50" dirty="0"/>
                  <a:t>로 달리면</a:t>
                </a:r>
                <a:r>
                  <a:rPr lang="en-US" altLang="ko-KR" sz="1600" spc="-50" dirty="0"/>
                  <a:t>, 35dB</a:t>
                </a:r>
                <a:r>
                  <a:rPr lang="ko-KR" altLang="en-US" sz="1600" spc="-50" dirty="0"/>
                  <a:t>의 소음이 발생한다고 하자</a:t>
                </a:r>
                <a:r>
                  <a:rPr lang="en-US" altLang="ko-KR" sz="1600" spc="-50" dirty="0"/>
                  <a:t>. </a:t>
                </a:r>
                <a:r>
                  <a:rPr lang="ko-KR" altLang="en-US" sz="1600" spc="-50" dirty="0"/>
                  <a:t>이 도로</a:t>
                </a:r>
                <a:r>
                  <a:rPr lang="en-US" altLang="ko-KR" sz="1600" spc="-50" dirty="0"/>
                  <a:t>(</a:t>
                </a:r>
                <a:r>
                  <a:rPr lang="ko-KR" altLang="en-US" sz="1600" dirty="0" err="1"/>
                  <a:t>사정교</a:t>
                </a:r>
                <a:r>
                  <a:rPr lang="en-US" altLang="ko-KR" sz="1600" dirty="0"/>
                  <a:t>~</a:t>
                </a:r>
                <a:r>
                  <a:rPr lang="ko-KR" altLang="en-US" sz="1600" dirty="0"/>
                  <a:t>한밭대교</a:t>
                </a:r>
                <a:r>
                  <a:rPr lang="en-US" altLang="ko-KR" sz="1600" dirty="0"/>
                  <a:t>)</a:t>
                </a:r>
                <a:r>
                  <a:rPr lang="ko-KR" altLang="en-US" sz="1600" spc="-50" dirty="0"/>
                  <a:t>에 </a:t>
                </a:r>
                <a:r>
                  <a:rPr lang="en-US" altLang="ko-KR" sz="1600" spc="-50" dirty="0"/>
                  <a:t>10</a:t>
                </a:r>
                <a:r>
                  <a:rPr lang="ko-KR" altLang="en-US" sz="1600" spc="-50" dirty="0"/>
                  <a:t>대의 승용차가 달리면 소음이 얼마로 증가할까</a:t>
                </a:r>
                <a:r>
                  <a:rPr lang="en-US" altLang="ko-KR" sz="1600" spc="-50" dirty="0"/>
                  <a:t>?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쉽게 생각해봐도 알 수 있듯이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소리는 단순히 더 할 수 있는 것이 아니다</a:t>
                </a:r>
                <a:r>
                  <a:rPr lang="en-US" altLang="ko-KR" sz="1600" spc="-50" dirty="0"/>
                  <a:t>. </a:t>
                </a:r>
                <a:r>
                  <a:rPr lang="ko-KR" altLang="en-US" sz="1600" spc="-50" dirty="0"/>
                  <a:t>따라서 이 도로에 </a:t>
                </a:r>
                <a:r>
                  <a:rPr lang="en-US" altLang="ko-KR" sz="1600" spc="-50" dirty="0"/>
                  <a:t>350dB</a:t>
                </a:r>
                <a:r>
                  <a:rPr lang="ko-KR" altLang="en-US" sz="1600" spc="-50" dirty="0"/>
                  <a:t>의 소음이 발생하는 것이 아니다</a:t>
                </a:r>
                <a:r>
                  <a:rPr lang="en-US" altLang="ko-KR" sz="1600" spc="-50" dirty="0"/>
                  <a:t>.</a:t>
                </a: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소음</a:t>
                </a:r>
                <a:r>
                  <a:rPr lang="en-US" altLang="ko-KR" sz="1600" spc="-50" dirty="0"/>
                  <a:t>(</a:t>
                </a:r>
                <a:r>
                  <a:rPr lang="ko-KR" altLang="en-US" sz="1600" spc="-50" dirty="0"/>
                  <a:t>단위</a:t>
                </a:r>
                <a:r>
                  <a:rPr lang="en-US" altLang="ko-KR" sz="1600" spc="-50" dirty="0"/>
                  <a:t>: dB)</a:t>
                </a:r>
                <a:r>
                  <a:rPr lang="ko-KR" altLang="en-US" sz="1600" spc="-50" dirty="0"/>
                  <a:t>은 더할 수 없는 성질이지만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소리의 세기</a:t>
                </a:r>
                <a:r>
                  <a:rPr lang="en-US" altLang="ko-KR" sz="1600" spc="-50" dirty="0"/>
                  <a:t>(</a:t>
                </a:r>
                <a:r>
                  <a:rPr lang="ko-KR" altLang="en-US" sz="1600" spc="-50" dirty="0"/>
                  <a:t>단위</a:t>
                </a:r>
                <a:r>
                  <a:rPr lang="en-US" altLang="ko-KR" sz="1600" spc="-50" dirty="0"/>
                  <a:t>: W/m</a:t>
                </a:r>
                <a:r>
                  <a:rPr lang="en-US" altLang="ko-KR" sz="1600" spc="-50" baseline="30000" dirty="0"/>
                  <a:t>2</a:t>
                </a:r>
                <a:r>
                  <a:rPr lang="en-US" altLang="ko-KR" sz="1600" spc="-50" dirty="0"/>
                  <a:t>)</a:t>
                </a:r>
                <a:r>
                  <a:rPr lang="ko-KR" altLang="en-US" sz="1600" spc="-50" dirty="0"/>
                  <a:t>는 더할 수 있다</a:t>
                </a:r>
                <a:r>
                  <a:rPr lang="en-US" altLang="ko-KR" sz="1600" spc="-50" dirty="0"/>
                  <a:t>. </a:t>
                </a:r>
                <a:r>
                  <a:rPr lang="ko-KR" altLang="en-US" sz="1600" spc="-50" dirty="0"/>
                  <a:t>이 사실을 바탕으로 앞서 살펴본 데시벨 공식을 상기해보자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dirty="0"/>
                  <a:t>승용차 </a:t>
                </a:r>
                <a:r>
                  <a:rPr lang="en-US" altLang="ko-KR" sz="1600" dirty="0"/>
                  <a:t>1</a:t>
                </a:r>
                <a:r>
                  <a:rPr lang="ko-KR" altLang="en-US" sz="1600" dirty="0"/>
                  <a:t>대가 시속 </a:t>
                </a:r>
                <a:r>
                  <a:rPr lang="en-US" altLang="ko-KR" sz="1600" dirty="0"/>
                  <a:t>100km</a:t>
                </a:r>
                <a:r>
                  <a:rPr lang="ko-KR" altLang="en-US" sz="1600" dirty="0"/>
                  <a:t>로 달릴 때</a:t>
                </a:r>
                <a:r>
                  <a:rPr lang="en-US" altLang="ko-KR" sz="16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altLang="ko-KR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의 소리세기가 발생하고</a:t>
                </a:r>
                <a:r>
                  <a:rPr lang="en-US" altLang="ko-KR" sz="1600" dirty="0"/>
                  <a:t>, </a:t>
                </a:r>
                <a:r>
                  <a:rPr lang="ko-KR" altLang="en-US" sz="1600" dirty="0"/>
                  <a:t>이는</a:t>
                </a:r>
                <a:r>
                  <a:rPr lang="en-US" altLang="ko-KR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pc="-5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ko-KR" sz="1600" i="1" spc="-5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sz="1600" dirty="0"/>
                  <a:t>만큼의 소음</a:t>
                </a:r>
                <a:r>
                  <a:rPr lang="en-US" altLang="ko-KR" sz="1600" dirty="0"/>
                  <a:t>(dB)</a:t>
                </a:r>
                <a:r>
                  <a:rPr lang="ko-KR" altLang="en-US" sz="1600" dirty="0"/>
                  <a:t>을 발생시킨다고 하자</a:t>
                </a:r>
                <a:r>
                  <a:rPr lang="en-US" altLang="ko-KR" sz="16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C81E78-31C9-2861-29E2-13AB975FC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" y="958844"/>
                <a:ext cx="11447414" cy="3738716"/>
              </a:xfrm>
              <a:prstGeom prst="rect">
                <a:avLst/>
              </a:prstGeom>
              <a:blipFill>
                <a:blip r:embed="rId2"/>
                <a:stretch>
                  <a:fillRect r="-106" b="-97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825ED-F663-93EC-64E9-9CA2F9D06FE2}"/>
                  </a:ext>
                </a:extLst>
              </p:cNvPr>
              <p:cNvSpPr txBox="1"/>
              <p:nvPr/>
            </p:nvSpPr>
            <p:spPr>
              <a:xfrm>
                <a:off x="2729865" y="4872587"/>
                <a:ext cx="1749966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5825ED-F663-93EC-64E9-9CA2F9D06F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865" y="4872587"/>
                <a:ext cx="1749966" cy="62235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7C28BB-2018-B562-FAED-98A69D1DFEAB}"/>
                  </a:ext>
                </a:extLst>
              </p:cNvPr>
              <p:cNvSpPr txBox="1"/>
              <p:nvPr/>
            </p:nvSpPr>
            <p:spPr>
              <a:xfrm>
                <a:off x="2809240" y="5694992"/>
                <a:ext cx="4695324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=10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</m:d>
                        </m:e>
                      </m:func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ko-KR" i="1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7C28BB-2018-B562-FAED-98A69D1DFE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240" y="5694992"/>
                <a:ext cx="4695324" cy="6223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BA949221-60D5-3A93-13B3-2004D725481D}"/>
              </a:ext>
            </a:extLst>
          </p:cNvPr>
          <p:cNvSpPr txBox="1"/>
          <p:nvPr/>
        </p:nvSpPr>
        <p:spPr>
          <a:xfrm>
            <a:off x="440690" y="5014485"/>
            <a:ext cx="2368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승용차 </a:t>
            </a:r>
            <a:r>
              <a:rPr lang="en-US" altLang="ko-KR" sz="1600" dirty="0"/>
              <a:t>1</a:t>
            </a:r>
            <a:r>
              <a:rPr lang="ko-KR" altLang="en-US" sz="1600" dirty="0"/>
              <a:t>대의 소음</a:t>
            </a:r>
            <a:r>
              <a:rPr lang="en-US" altLang="ko-KR" sz="1600" dirty="0"/>
              <a:t>(dB):</a:t>
            </a:r>
            <a:endParaRPr lang="ko-KR" altLang="en-US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013799-64F0-D0A5-0056-7A76389F057C}"/>
              </a:ext>
            </a:extLst>
          </p:cNvPr>
          <p:cNvSpPr txBox="1"/>
          <p:nvPr/>
        </p:nvSpPr>
        <p:spPr>
          <a:xfrm>
            <a:off x="440690" y="5836890"/>
            <a:ext cx="2368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승용차 </a:t>
            </a:r>
            <a:r>
              <a:rPr lang="en-US" altLang="ko-KR" sz="1600" dirty="0"/>
              <a:t>10</a:t>
            </a:r>
            <a:r>
              <a:rPr lang="ko-KR" altLang="en-US" sz="1600" dirty="0"/>
              <a:t>대의 소음</a:t>
            </a:r>
            <a:r>
              <a:rPr lang="en-US" altLang="ko-KR" sz="1600" dirty="0"/>
              <a:t>(dB):</a:t>
            </a:r>
            <a:endParaRPr lang="ko-KR" altLang="en-US" sz="1600" dirty="0"/>
          </a:p>
        </p:txBody>
      </p:sp>
      <p:sp>
        <p:nvSpPr>
          <p:cNvPr id="12" name="오른쪽 중괄호 11">
            <a:extLst>
              <a:ext uri="{FF2B5EF4-FFF2-40B4-BE49-F238E27FC236}">
                <a16:creationId xmlns:a16="http://schemas.microsoft.com/office/drawing/2014/main" id="{FD2AA6D6-4D37-7EBA-C1E5-B89A0BF57E54}"/>
              </a:ext>
            </a:extLst>
          </p:cNvPr>
          <p:cNvSpPr/>
          <p:nvPr/>
        </p:nvSpPr>
        <p:spPr>
          <a:xfrm>
            <a:off x="7609840" y="5014485"/>
            <a:ext cx="568960" cy="116095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A1FB4E-9D23-3098-42F4-992ED0D254E1}"/>
              </a:ext>
            </a:extLst>
          </p:cNvPr>
          <p:cNvSpPr txBox="1"/>
          <p:nvPr/>
        </p:nvSpPr>
        <p:spPr>
          <a:xfrm>
            <a:off x="8178800" y="5362342"/>
            <a:ext cx="368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dirty="0"/>
              <a:t>1</a:t>
            </a:r>
            <a:r>
              <a:rPr lang="ko-KR" altLang="en-US" sz="1600" dirty="0"/>
              <a:t>대에서 </a:t>
            </a:r>
            <a:r>
              <a:rPr lang="en-US" altLang="ko-KR" sz="1600" dirty="0"/>
              <a:t>10</a:t>
            </a:r>
            <a:r>
              <a:rPr lang="ko-KR" altLang="en-US" sz="1600" dirty="0"/>
              <a:t>대가 되면</a:t>
            </a:r>
            <a:r>
              <a:rPr lang="en-US" altLang="ko-KR" sz="1600" dirty="0"/>
              <a:t>,</a:t>
            </a:r>
            <a:r>
              <a:rPr lang="ko-KR" altLang="en-US" sz="1600" dirty="0"/>
              <a:t> 소음은 </a:t>
            </a:r>
            <a:r>
              <a:rPr lang="en-US" altLang="ko-KR" sz="1600" dirty="0"/>
              <a:t>10dB</a:t>
            </a:r>
            <a:r>
              <a:rPr lang="ko-KR" altLang="en-US" sz="1600" dirty="0"/>
              <a:t> 만큼만 늘어난다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473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8B0EB-74B1-B51C-A4E6-7DD41C0B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24993C-D1C3-8436-D8C1-21698BE6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1A9577-CCBA-F474-5E82-99100C45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34292"/>
          </a:xfrm>
          <a:effectLst>
            <a:reflection blurRad="50800" stA="45000" endPos="44000" dir="5400000" sy="-100000" algn="bl" rotWithShape="0"/>
          </a:effectLst>
        </p:spPr>
        <p:txBody>
          <a:bodyPr/>
          <a:lstStyle/>
          <a:p>
            <a:r>
              <a:rPr lang="en-US" altLang="ko-KR" b="1" i="0" spc="150" dirty="0">
                <a:solidFill>
                  <a:schemeClr val="accent2"/>
                </a:solidFill>
              </a:rPr>
              <a:t>T</a:t>
            </a:r>
            <a:r>
              <a:rPr lang="en-US" altLang="ko-KR" sz="5400" i="0" spc="100" dirty="0"/>
              <a:t>hank you</a:t>
            </a:r>
            <a:endParaRPr lang="ko-KR" altLang="en-US" sz="5400" i="0" spc="1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898E0-926C-D8DA-8874-21A66F64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0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60EA2-F904-A536-F618-B967B0BD9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24DECD-B385-6301-1866-D08542EA4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</a:t>
            </a:r>
            <a:r>
              <a:rPr lang="en-US" altLang="ko-KR" dirty="0"/>
              <a:t>-</a:t>
            </a:r>
            <a:r>
              <a:rPr lang="ko-KR" altLang="en-US" dirty="0"/>
              <a:t>편익분석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BF888C-7908-D0CC-A3FD-1875DD8F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19AF4B-5956-0053-CDC6-4D0ABE999742}"/>
              </a:ext>
            </a:extLst>
          </p:cNvPr>
          <p:cNvSpPr txBox="1"/>
          <p:nvPr/>
        </p:nvSpPr>
        <p:spPr>
          <a:xfrm>
            <a:off x="678872" y="958844"/>
            <a:ext cx="11259128" cy="4107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비용편익분석은 정부가 수행하는 공공사업이나 정책에 대한 평가를 위해 사용하는 가장 일반적인 분석 틀이다</a:t>
            </a:r>
            <a:r>
              <a:rPr lang="en-US" altLang="ko-KR" sz="1600" spc="-50" dirty="0"/>
              <a:t>. </a:t>
            </a:r>
            <a:r>
              <a:rPr lang="ko-KR" altLang="en-US" sz="1600" spc="-50" dirty="0"/>
              <a:t>여러 대안별 비용과 편익을 측정하고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이에 기초하여 최선의 대안을 선택하기 위해 사용한다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정부의 공공사업 평가를 위해 사용하므로 국민 경제 전체의 관점에서 파악해야 한다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개별기업이 투자사업에 대한 평가를 하는 경우 기업에게 귀속되는 비용과 편익을 고려하지만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정부는 </a:t>
            </a:r>
            <a:r>
              <a:rPr lang="ko-KR" altLang="en-US" sz="1600" spc="-50" dirty="0" err="1"/>
              <a:t>환경질</a:t>
            </a:r>
            <a:r>
              <a:rPr lang="ko-KR" altLang="en-US" sz="1600" spc="-50" dirty="0"/>
              <a:t> 개선이나 오염피해 같은 사회 전체 관점에서의 요인들을 모두 고려해야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현실성을 고려한 실무적인 분석 수단이다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정부정책을 국회나 국민이 승인하는데 필요한 정보를 얻기 위해 사용하기도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시간이 중요한 변수로 작용한다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대부분의 공공사업이나 규제의 비용과 효과는 다년간에 걸쳐 발생하므로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서로 다른 시점 간에 발생하는 비용과 편익을 비교하는 것이 중요하다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806558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2CFF6-8CEC-8AC0-B332-E5AF93826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571BDA-ADB0-CD1C-651A-67BFECA7F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</a:t>
            </a:r>
            <a:r>
              <a:rPr lang="en-US" altLang="ko-KR" dirty="0"/>
              <a:t>-</a:t>
            </a:r>
            <a:r>
              <a:rPr lang="ko-KR" altLang="en-US" dirty="0"/>
              <a:t>편익분석 절차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01E633-22BE-EF3E-49A9-46863A96C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98BB12-D654-2FF2-0EEA-972B04AEDEAB}"/>
              </a:ext>
            </a:extLst>
          </p:cNvPr>
          <p:cNvSpPr txBox="1"/>
          <p:nvPr/>
        </p:nvSpPr>
        <p:spPr>
          <a:xfrm>
            <a:off x="678872" y="958844"/>
            <a:ext cx="11259128" cy="447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비용편익분석은 다음의 다섯 가지 절차를 거쳐 수행한다</a:t>
            </a:r>
            <a:r>
              <a:rPr lang="en-US" altLang="ko-KR" sz="1600" spc="-50" dirty="0"/>
              <a:t>.</a:t>
            </a:r>
          </a:p>
          <a:p>
            <a:pPr marL="892175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50" dirty="0"/>
              <a:t>평가대상 사업이나 정책을 명시</a:t>
            </a:r>
            <a:endParaRPr lang="en-US" altLang="ko-KR" sz="1600" spc="-50" dirty="0"/>
          </a:p>
          <a:p>
            <a:pPr marL="892175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50" dirty="0"/>
              <a:t>사업이나 정책을 수행하는데 필요한 투입요소와 결과물을 계량화</a:t>
            </a:r>
            <a:endParaRPr lang="en-US" altLang="ko-KR" sz="1600" spc="-50" dirty="0"/>
          </a:p>
          <a:p>
            <a:pPr marL="892175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50" dirty="0" err="1"/>
              <a:t>계량화된</a:t>
            </a:r>
            <a:r>
              <a:rPr lang="ko-KR" altLang="en-US" sz="1600" spc="-50" dirty="0"/>
              <a:t> 투입 요소와 결과물의 사회적 비용과 편익을 추정</a:t>
            </a:r>
            <a:endParaRPr lang="en-US" altLang="ko-KR" sz="1600" spc="-50" dirty="0"/>
          </a:p>
          <a:p>
            <a:pPr marL="892175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50" dirty="0"/>
              <a:t>편익과 비용을 비교</a:t>
            </a:r>
            <a:endParaRPr lang="en-US" altLang="ko-KR" sz="1600" spc="-50" dirty="0"/>
          </a:p>
          <a:p>
            <a:pPr marL="892175" lvl="1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600" spc="-50" dirty="0"/>
              <a:t>민감도 분석</a:t>
            </a:r>
            <a:endParaRPr lang="en-US" altLang="ko-KR" sz="1600" spc="-50" dirty="0"/>
          </a:p>
          <a:p>
            <a:pPr marL="892175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en-US" altLang="ko-KR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1. </a:t>
            </a:r>
            <a:r>
              <a:rPr lang="ko-KR" altLang="en-US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평가대상 명시</a:t>
            </a:r>
            <a:endParaRPr lang="en-US" altLang="ko-KR" sz="16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정책이 시행되는 지역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시간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이해관계자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다른 정책과의 관련성 등을 명확히 정의해야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공공정책 평가를 위해 사용되지만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국가 전체를 보면 다양한 공공부문이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중앙정부의 사업 혹은 정책이라면 비용과 편익은 국민 전체의 비용과 편익을 고려해야 하고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지방정부라면 해당 지역 주민들을 고려해야 한다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7328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5DBB4-094C-CAA1-67BC-232487D84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84DFB3-C9F1-AD09-3C93-6DDAB202B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</a:t>
            </a:r>
            <a:r>
              <a:rPr lang="en-US" altLang="ko-KR" dirty="0"/>
              <a:t>-</a:t>
            </a:r>
            <a:r>
              <a:rPr lang="ko-KR" altLang="en-US" dirty="0"/>
              <a:t>편익분석 절차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8E87DB-87C0-707D-7C9A-72C15EEEA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83B73F-FFD2-270D-210D-6499FEB1ECA9}"/>
              </a:ext>
            </a:extLst>
          </p:cNvPr>
          <p:cNvSpPr txBox="1"/>
          <p:nvPr/>
        </p:nvSpPr>
        <p:spPr>
          <a:xfrm>
            <a:off x="678872" y="958844"/>
            <a:ext cx="11259128" cy="5584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2. </a:t>
            </a:r>
            <a:r>
              <a:rPr lang="ko-KR" altLang="en-US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투입요소와 결과물의 계량화</a:t>
            </a:r>
            <a:endParaRPr lang="en-US" altLang="ko-KR" sz="16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사업시행 시점에서는 미래의 투입요소 필요량과 정책결과에 대해 완전히 알 수 없으므로 과학적 방법론을 통한 예상에 근거하여 이들을 계량화 해야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예를 들어 하수처리장을 설치하는 경우 과학적인 방법을 동원해 처리장 설치를 위해 필요한 투입요소와 정책결과 처리가능한 하수의 양과 수질개선효과 등을 계량화를 해야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en-US" altLang="ko-KR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3. </a:t>
            </a:r>
            <a:r>
              <a:rPr lang="ko-KR" altLang="en-US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비용과 편익의 추정</a:t>
            </a:r>
            <a:endParaRPr lang="en-US" altLang="ko-KR" sz="16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정책의 투입요소</a:t>
            </a:r>
            <a:r>
              <a:rPr lang="en-US" altLang="ko-KR" sz="1600" spc="-50" dirty="0"/>
              <a:t>(</a:t>
            </a:r>
            <a:r>
              <a:rPr lang="ko-KR" altLang="en-US" sz="1600" spc="-50" dirty="0"/>
              <a:t>비용</a:t>
            </a:r>
            <a:r>
              <a:rPr lang="en-US" altLang="ko-KR" sz="1600" spc="-50" dirty="0"/>
              <a:t>)</a:t>
            </a:r>
            <a:r>
              <a:rPr lang="ko-KR" altLang="en-US" sz="1600" spc="-50" dirty="0"/>
              <a:t>과 결과물</a:t>
            </a:r>
            <a:r>
              <a:rPr lang="en-US" altLang="ko-KR" sz="1600" spc="-50" dirty="0"/>
              <a:t>(</a:t>
            </a:r>
            <a:r>
              <a:rPr lang="ko-KR" altLang="en-US" sz="1600" spc="-50" dirty="0"/>
              <a:t>편익</a:t>
            </a:r>
            <a:r>
              <a:rPr lang="en-US" altLang="ko-KR" sz="1600" spc="-50" dirty="0"/>
              <a:t>)</a:t>
            </a:r>
            <a:r>
              <a:rPr lang="ko-KR" altLang="en-US" sz="1600" spc="-50" dirty="0"/>
              <a:t>을 금액으로 환산하여 추정해야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특히 환경재의 경우 그 가치를 적절히 반영하는 시장가격이 없기 때문에 사업 및 정책의 환경개선효과를 금액으로 환산하는 것은 매우 어려운 일이다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en-US" altLang="ko-KR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4. </a:t>
            </a:r>
            <a:r>
              <a:rPr lang="ko-KR" altLang="en-US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비용과 편익의 비교</a:t>
            </a:r>
            <a:endParaRPr lang="en-US" altLang="ko-KR" sz="16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비용과 편익을 비교하여 가장 효율적인 정책수단을 찾는 과정이다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편익에서 비용을 빼 준 순편익을 계산하는 방법도 있고</a:t>
            </a:r>
            <a:r>
              <a:rPr lang="en-US" altLang="ko-KR" sz="1600" spc="-50" dirty="0"/>
              <a:t>, (</a:t>
            </a:r>
            <a:r>
              <a:rPr lang="ko-KR" altLang="en-US" sz="1600" spc="-50" dirty="0"/>
              <a:t>편익</a:t>
            </a:r>
            <a:r>
              <a:rPr lang="en-US" altLang="ko-KR" sz="1600" spc="-50" dirty="0"/>
              <a:t>-</a:t>
            </a:r>
            <a:r>
              <a:rPr lang="ko-KR" altLang="en-US" sz="1600" spc="-50" dirty="0"/>
              <a:t>비용</a:t>
            </a:r>
            <a:r>
              <a:rPr lang="en-US" altLang="ko-KR" sz="1600" spc="-50" dirty="0"/>
              <a:t>)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편익과 비용의 비율을 계산하는 방법도 있다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편익</a:t>
            </a:r>
            <a:r>
              <a:rPr lang="en-US" altLang="ko-KR" sz="1600" spc="-50" dirty="0"/>
              <a:t>/</a:t>
            </a:r>
            <a:r>
              <a:rPr lang="ko-KR" altLang="en-US" sz="1600" spc="-50" dirty="0"/>
              <a:t>비용</a:t>
            </a:r>
            <a:r>
              <a:rPr lang="en-US" altLang="ko-KR" sz="1600" spc="-5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15821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31CEF-E281-957B-3BA4-A2B8D01C4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273755-4935-42B1-6DF3-1F8DA9ACC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비용</a:t>
            </a:r>
            <a:r>
              <a:rPr lang="en-US" altLang="ko-KR" dirty="0"/>
              <a:t>-</a:t>
            </a:r>
            <a:r>
              <a:rPr lang="ko-KR" altLang="en-US" dirty="0"/>
              <a:t>편익분석 절차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56A05E-8B69-CE61-E99C-9F7B41174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E0F410-8BB4-E4CF-E4FA-EE804DBAC1D0}"/>
              </a:ext>
            </a:extLst>
          </p:cNvPr>
          <p:cNvSpPr txBox="1"/>
          <p:nvPr/>
        </p:nvSpPr>
        <p:spPr>
          <a:xfrm>
            <a:off x="678872" y="958844"/>
            <a:ext cx="11259128" cy="22606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5. </a:t>
            </a:r>
            <a:r>
              <a:rPr lang="ko-KR" altLang="en-US" sz="16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민감도 분석</a:t>
            </a:r>
            <a:endParaRPr lang="en-US" altLang="ko-KR" sz="16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미래에 여러 변수에 의한 위험도를 예상하여 정책결정에 반영하기 위해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해당 변수들이 비용과 편익에 어떠한 영향을 미치는 살펴보아야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앞서 설명한 바와 같이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다년간에 걸쳐 시행되고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효과가 발생하는 정책에 대한 평가는 예상비용과 예상편익이다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따라서 미래에는 여러 변수 </a:t>
            </a:r>
            <a:r>
              <a:rPr lang="en-US" altLang="ko-KR" sz="1600" spc="-50" dirty="0"/>
              <a:t>(</a:t>
            </a:r>
            <a:r>
              <a:rPr lang="ko-KR" altLang="en-US" sz="1600" spc="-50" dirty="0"/>
              <a:t>가격변화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이자율 변화 등</a:t>
            </a:r>
            <a:r>
              <a:rPr lang="en-US" altLang="ko-KR" sz="1600" spc="-50" dirty="0"/>
              <a:t>)</a:t>
            </a:r>
            <a:r>
              <a:rPr lang="ko-KR" altLang="en-US" sz="1600" spc="-50" dirty="0"/>
              <a:t>에 의해 실제 비용</a:t>
            </a:r>
            <a:r>
              <a:rPr lang="en-US" altLang="ko-KR" sz="1600" spc="-50" dirty="0"/>
              <a:t>-</a:t>
            </a:r>
            <a:r>
              <a:rPr lang="ko-KR" altLang="en-US" sz="1600" spc="-50" dirty="0"/>
              <a:t>편익과 예상했던 비용</a:t>
            </a:r>
            <a:r>
              <a:rPr lang="en-US" altLang="ko-KR" sz="1600" spc="-50" dirty="0"/>
              <a:t>-</a:t>
            </a:r>
            <a:r>
              <a:rPr lang="ko-KR" altLang="en-US" sz="1600" spc="-50" dirty="0"/>
              <a:t>편익이 달라질 수 있다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743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2CD60-D288-5FB0-E0EE-13F826202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96581C-B129-19E3-5AF3-FE2BE1D02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할인율의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D844041-AC22-AEF1-1291-DCF34760E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8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BCCCC-A1EE-2CF3-D73F-9AA9F20CDB34}"/>
                  </a:ext>
                </a:extLst>
              </p:cNvPr>
              <p:cNvSpPr txBox="1"/>
              <p:nvPr/>
            </p:nvSpPr>
            <p:spPr>
              <a:xfrm>
                <a:off x="678872" y="958844"/>
                <a:ext cx="11259128" cy="521533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대부분의 정책의 비용과 편익은 오랜 시간에 걸쳐 나타난다</a:t>
                </a:r>
                <a:r>
                  <a:rPr lang="en-US" altLang="ko-KR" sz="1600" spc="-50" dirty="0"/>
                  <a:t>. </a:t>
                </a:r>
                <a:r>
                  <a:rPr lang="ko-KR" altLang="en-US" sz="1600" spc="-50" dirty="0"/>
                  <a:t>따라서 서로 다른 시점에 발생하는 비용이나 편익을 비교하는 것이 필요하다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예를 들면 하수처리장을 설치하는 공사가 진행될 동안에는 설치비용이 주로 소요되지만 공사가 끝난 후에는 운영비가 주로 소요된다</a:t>
                </a:r>
                <a:r>
                  <a:rPr lang="en-US" altLang="ko-KR" sz="1600" spc="-50" dirty="0"/>
                  <a:t>.</a:t>
                </a: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서로 다른 시점 간에 발생하는 비용이나 편익을 비교하기 위해서는 할인</a:t>
                </a:r>
                <a:r>
                  <a:rPr lang="en-US" altLang="ko-KR" sz="1600" spc="-50" dirty="0"/>
                  <a:t>(discounting)</a:t>
                </a:r>
                <a:r>
                  <a:rPr lang="ko-KR" altLang="en-US" sz="1600" spc="-50" dirty="0"/>
                  <a:t>이라는 방법을 사용한다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할인은 미래의 어떤 시점에 발생할 비용이나 편익을 지금 시점의 현재가치로 환산하는 절차를 의미한다</a:t>
                </a:r>
                <a:r>
                  <a:rPr lang="en-US" altLang="ko-KR" sz="1600" spc="-50" dirty="0"/>
                  <a:t>.</a:t>
                </a: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예를 들어 </a:t>
                </a:r>
                <a:r>
                  <a:rPr lang="en-US" altLang="ko-KR" sz="1600" spc="-50" dirty="0"/>
                  <a:t>10</a:t>
                </a:r>
                <a:r>
                  <a:rPr lang="ko-KR" altLang="en-US" sz="1600" spc="-50" dirty="0"/>
                  <a:t>년 후의 </a:t>
                </a:r>
                <a:r>
                  <a:rPr lang="en-US" altLang="ko-KR" sz="1600" spc="-50" dirty="0"/>
                  <a:t>500</a:t>
                </a:r>
                <a:r>
                  <a:rPr lang="ko-KR" altLang="en-US" sz="1600" spc="-50" dirty="0"/>
                  <a:t>만원은 현재시점 기준으로 어느 정도의 가치가 있을지 알아 보자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은행에 예금을 하면 복리로 연 </a:t>
                </a:r>
                <a:r>
                  <a:rPr lang="en-US" altLang="ko-KR" sz="1600" spc="-50" dirty="0"/>
                  <a:t>5%</a:t>
                </a:r>
                <a:r>
                  <a:rPr lang="ko-KR" altLang="en-US" sz="1600" spc="-50" dirty="0"/>
                  <a:t>의 이자가 발생한다고 하자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ko-KR" sz="1600" spc="-50" dirty="0"/>
                  <a:t>10</a:t>
                </a:r>
                <a:r>
                  <a:rPr lang="ko-KR" altLang="en-US" sz="1600" spc="-50" dirty="0"/>
                  <a:t>년 후의 </a:t>
                </a:r>
                <a:r>
                  <a:rPr lang="en-US" altLang="ko-KR" sz="1600" spc="-50" dirty="0"/>
                  <a:t>500</a:t>
                </a:r>
                <a:r>
                  <a:rPr lang="ko-KR" altLang="en-US" sz="1600" spc="-50" dirty="0"/>
                  <a:t>만원을 만들기 위해 현재 예금해야 할 금액 </a:t>
                </a:r>
                <a14:m>
                  <m:oMath xmlns:m="http://schemas.openxmlformats.org/officeDocument/2006/math">
                    <m:r>
                      <a:rPr lang="en-US" altLang="ko-KR" sz="16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ko-KR" altLang="en-US" sz="1600" spc="-50" dirty="0"/>
                  <a:t>는 아래의 식을 만족해야 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549275" lvl="1">
                  <a:lnSpc>
                    <a:spcPct val="150000"/>
                  </a:lnSpc>
                </a:pPr>
                <a:endParaRPr lang="en-US" altLang="ko-KR" sz="1600" spc="-50" dirty="0"/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식을 만족하는 </a:t>
                </a:r>
                <a:r>
                  <a:rPr lang="en-US" altLang="ko-KR" sz="1600" spc="-50" dirty="0"/>
                  <a:t>3,070,000</a:t>
                </a:r>
                <a:r>
                  <a:rPr lang="ko-KR" altLang="en-US" sz="1600" spc="-50" dirty="0"/>
                  <a:t>원 이다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위에서 </a:t>
                </a:r>
                <a:r>
                  <a:rPr lang="en-US" altLang="ko-KR" sz="1600" spc="-50" dirty="0"/>
                  <a:t>5% </a:t>
                </a:r>
                <a:r>
                  <a:rPr lang="ko-KR" altLang="en-US" sz="1600" spc="-50" dirty="0"/>
                  <a:t>이자율처럼 미래의 비용이나 편익을 할인하여 현재가치로 만들어 주기 위해 사용하는 비율을 할인율 이라고 한다</a:t>
                </a:r>
                <a:r>
                  <a:rPr lang="en-US" altLang="ko-KR" sz="1600" spc="-5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74BCCCC-A1EE-2CF3-D73F-9AA9F20C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872" y="958844"/>
                <a:ext cx="11259128" cy="5215338"/>
              </a:xfrm>
              <a:prstGeom prst="rect">
                <a:avLst/>
              </a:prstGeom>
              <a:blipFill>
                <a:blip r:embed="rId2"/>
                <a:stretch>
                  <a:fillRect r="-271" b="-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2DD4C-CB96-31A3-F02C-850354EF1ECC}"/>
                  </a:ext>
                </a:extLst>
              </p:cNvPr>
              <p:cNvSpPr txBox="1"/>
              <p:nvPr/>
            </p:nvSpPr>
            <p:spPr>
              <a:xfrm>
                <a:off x="2219471" y="4599113"/>
                <a:ext cx="27367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</a:rPr>
                            <m:t>(1+0.05)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=5,000,000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2DD4C-CB96-31A3-F02C-850354EF1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9471" y="4599113"/>
                <a:ext cx="2736710" cy="276999"/>
              </a:xfrm>
              <a:prstGeom prst="rect">
                <a:avLst/>
              </a:prstGeom>
              <a:blipFill>
                <a:blip r:embed="rId3"/>
                <a:stretch>
                  <a:fillRect l="-223" r="-1336" b="-369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0C8B07-5E70-E14B-D7FB-CDEBC31BB89D}"/>
                  </a:ext>
                </a:extLst>
              </p:cNvPr>
              <p:cNvSpPr txBox="1"/>
              <p:nvPr/>
            </p:nvSpPr>
            <p:spPr>
              <a:xfrm>
                <a:off x="5760092" y="4433692"/>
                <a:ext cx="2243005" cy="691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5,000,000</m:t>
                          </m:r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(1+0.05)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90C8B07-5E70-E14B-D7FB-CDEBC31BB8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092" y="4433692"/>
                <a:ext cx="2243005" cy="6917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9B9C0409-D0CA-A9EE-0764-C34EE211026A}"/>
              </a:ext>
            </a:extLst>
          </p:cNvPr>
          <p:cNvSpPr/>
          <p:nvPr/>
        </p:nvSpPr>
        <p:spPr>
          <a:xfrm>
            <a:off x="5206418" y="4537240"/>
            <a:ext cx="553674" cy="4846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55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EBBDA-D1FF-93B2-C7B9-019224E46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10060A-3555-3E8A-E5BB-9B3C4D9AB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할인율의 선택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FBF260-8B2D-C52A-F3DF-824B9730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9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1A9DB2-72E7-DEC8-E9EE-2780F9E4C1B6}"/>
                  </a:ext>
                </a:extLst>
              </p:cNvPr>
              <p:cNvSpPr txBox="1"/>
              <p:nvPr/>
            </p:nvSpPr>
            <p:spPr>
              <a:xfrm>
                <a:off x="351710" y="958844"/>
                <a:ext cx="11447414" cy="5215338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할인율이 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ko-KR" altLang="en-US" sz="1600" spc="-50" dirty="0"/>
                  <a:t>이고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공공사업이 시작된 </a:t>
                </a:r>
                <a14:m>
                  <m:oMath xmlns:m="http://schemas.openxmlformats.org/officeDocument/2006/math">
                    <m:r>
                      <a:rPr lang="en-US" altLang="ko-KR" sz="1600" b="0" i="1" spc="-5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1600" spc="-50" dirty="0"/>
                  <a:t>년 후에 발생하는 편익을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5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b="0" i="1" spc="-5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600" b="0" i="1" spc="-5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1600" spc="-50" dirty="0"/>
                  <a:t>이라 하자</a:t>
                </a:r>
                <a:r>
                  <a:rPr lang="en-US" altLang="ko-KR" sz="1600" spc="-50" dirty="0"/>
                  <a:t>. 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이 때</a:t>
                </a:r>
                <a:r>
                  <a:rPr lang="en-US" altLang="ko-KR" sz="1600" spc="-5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600" i="1" spc="-5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600" i="1" spc="-5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altLang="ko-KR" sz="1600" i="1" spc="-5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sz="1600" spc="-50" dirty="0"/>
                  <a:t>을 현재가치로 환산한 금액은 아래와 같이 나타낼 수 있다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통상적으로 할인율은 앞서 예시처럼 이자율과 밀접한 관련이 있다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금융시장에는 다양한 종류의 이자율이 있고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어떤 할인율을 </a:t>
                </a:r>
                <a:r>
                  <a:rPr lang="ko-KR" altLang="en-US" sz="1600" spc="-50" dirty="0" err="1"/>
                  <a:t>사용하느냐에</a:t>
                </a:r>
                <a:r>
                  <a:rPr lang="ko-KR" altLang="en-US" sz="1600" spc="-50" dirty="0"/>
                  <a:t> 따라 공공사업에 대한 평가가 달라질 수 있다</a:t>
                </a:r>
                <a:r>
                  <a:rPr lang="en-US" altLang="ko-KR" sz="1600" spc="-50" dirty="0"/>
                  <a:t>.</a:t>
                </a:r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우선 이자율은 명목 이자율과 실질 이자율로 구분된다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예금한 </a:t>
                </a:r>
                <a:r>
                  <a:rPr lang="en-US" altLang="ko-KR" sz="1600" spc="-50" dirty="0"/>
                  <a:t>100</a:t>
                </a:r>
                <a:r>
                  <a:rPr lang="ko-KR" altLang="en-US" sz="1600" spc="-50" dirty="0"/>
                  <a:t>만원이 </a:t>
                </a:r>
                <a:r>
                  <a:rPr lang="en-US" altLang="ko-KR" sz="1600" spc="-50" dirty="0"/>
                  <a:t>1</a:t>
                </a:r>
                <a:r>
                  <a:rPr lang="ko-KR" altLang="en-US" sz="1600" spc="-50" dirty="0"/>
                  <a:t>년 후에 </a:t>
                </a:r>
                <a:r>
                  <a:rPr lang="en-US" altLang="ko-KR" sz="1600" spc="-50" dirty="0"/>
                  <a:t>105</a:t>
                </a:r>
                <a:r>
                  <a:rPr lang="ko-KR" altLang="en-US" sz="1600" spc="-50" dirty="0"/>
                  <a:t>만원이 되었다면 명목이자율은 </a:t>
                </a:r>
                <a:r>
                  <a:rPr lang="en-US" altLang="ko-KR" sz="1600" spc="-50" dirty="0"/>
                  <a:t>5% </a:t>
                </a:r>
                <a:r>
                  <a:rPr lang="ko-KR" altLang="en-US" sz="1600" spc="-50" dirty="0"/>
                  <a:t>이다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여기서 </a:t>
                </a:r>
                <a:r>
                  <a:rPr lang="en-US" altLang="ko-KR" sz="1600" spc="-50" dirty="0"/>
                  <a:t>1</a:t>
                </a:r>
                <a:r>
                  <a:rPr lang="ko-KR" altLang="en-US" sz="1600" spc="-50" dirty="0"/>
                  <a:t>년간 물가상승률이 </a:t>
                </a:r>
                <a:r>
                  <a:rPr lang="en-US" altLang="ko-KR" sz="1600" spc="-50" dirty="0"/>
                  <a:t>2%</a:t>
                </a:r>
                <a:r>
                  <a:rPr lang="ko-KR" altLang="en-US" sz="1600" spc="-50" dirty="0"/>
                  <a:t> 였다면</a:t>
                </a:r>
                <a:r>
                  <a:rPr lang="en-US" altLang="ko-KR" sz="1600" spc="-50" dirty="0"/>
                  <a:t>, </a:t>
                </a:r>
                <a:r>
                  <a:rPr lang="ko-KR" altLang="en-US" sz="1600" spc="-50" dirty="0"/>
                  <a:t>실질이자율은 </a:t>
                </a:r>
                <a:r>
                  <a:rPr lang="en-US" altLang="ko-KR" sz="1600" spc="-50" dirty="0"/>
                  <a:t>3%</a:t>
                </a:r>
                <a:r>
                  <a:rPr lang="ko-KR" altLang="en-US" sz="1600" spc="-50" dirty="0"/>
                  <a:t>가 된다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endParaRPr lang="en-US" altLang="ko-KR" sz="1600" spc="-50" dirty="0"/>
              </a:p>
              <a:p>
                <a:pPr marL="377825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spc="-50" dirty="0"/>
                  <a:t>예금 이자율과 대출 이자율로 나누어 볼 수도 있다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예금 이자율은 예금자가 맡긴 예금에 대해 은행이 지불할 때 적용되는 이자율이다</a:t>
                </a:r>
                <a:r>
                  <a:rPr lang="en-US" altLang="ko-KR" sz="1600" spc="-50" dirty="0"/>
                  <a:t>.</a:t>
                </a:r>
              </a:p>
              <a:p>
                <a:pPr marL="835025" lvl="1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ko-KR" altLang="en-US" sz="1600" spc="-50" dirty="0"/>
                  <a:t>대출 이자율은 대출자가 대출금에 대해 은행에 지불할 때 적용되는 이자율이다</a:t>
                </a:r>
                <a:r>
                  <a:rPr lang="en-US" altLang="ko-KR" sz="1600" spc="-5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1A9DB2-72E7-DEC8-E9EE-2780F9E4C1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710" y="958844"/>
                <a:ext cx="11447414" cy="5215338"/>
              </a:xfrm>
              <a:prstGeom prst="rect">
                <a:avLst/>
              </a:prstGeom>
              <a:blipFill>
                <a:blip r:embed="rId2"/>
                <a:stretch>
                  <a:fillRect r="-319" b="-4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9523AF-82F9-59E4-8103-79D6AA346DB2}"/>
                  </a:ext>
                </a:extLst>
              </p:cNvPr>
              <p:cNvSpPr txBox="1"/>
              <p:nvPr/>
            </p:nvSpPr>
            <p:spPr>
              <a:xfrm>
                <a:off x="2530331" y="1774450"/>
                <a:ext cx="2243005" cy="660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pc="-5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pc="-50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  <m:r>
                            <a:rPr lang="en-US" altLang="ko-KR" b="0" i="1" spc="-5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ko-KR" i="1" spc="-5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altLang="ko-KR" i="1" spc="-5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ko-KR" b="0" i="1" spc="-5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i="1" spc="-5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i="1" spc="-5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altLang="ko-KR" i="1" spc="-5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9523AF-82F9-59E4-8103-79D6AA346D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331" y="1774450"/>
                <a:ext cx="2243005" cy="6600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062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262626"/>
      </a:dk1>
      <a:lt1>
        <a:sysClr val="window" lastClr="FFFFFF"/>
      </a:lt1>
      <a:dk2>
        <a:srgbClr val="262626"/>
      </a:dk2>
      <a:lt2>
        <a:srgbClr val="EFEFEF"/>
      </a:lt2>
      <a:accent1>
        <a:srgbClr val="2D72BE"/>
      </a:accent1>
      <a:accent2>
        <a:srgbClr val="E15F5F"/>
      </a:accent2>
      <a:accent3>
        <a:srgbClr val="DA9D6D"/>
      </a:accent3>
      <a:accent4>
        <a:srgbClr val="009AB7"/>
      </a:accent4>
      <a:accent5>
        <a:srgbClr val="FF660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14808</TotalTime>
  <Words>2784</Words>
  <Application>Microsoft Office PowerPoint</Application>
  <PresentationFormat>와이드스크린</PresentationFormat>
  <Paragraphs>379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HY헤드라인M</vt:lpstr>
      <vt:lpstr>KoPub돋움체 Light</vt:lpstr>
      <vt:lpstr>맑은 고딕</vt:lpstr>
      <vt:lpstr>Arial</vt:lpstr>
      <vt:lpstr>Cambria Math</vt:lpstr>
      <vt:lpstr>Wingdings</vt:lpstr>
      <vt:lpstr>Office 테마</vt:lpstr>
      <vt:lpstr>환경경제학</vt:lpstr>
      <vt:lpstr>Chapter 13  환경정책영향의 분석 틀</vt:lpstr>
      <vt:lpstr>Section 1. 비용-편익분석</vt:lpstr>
      <vt:lpstr>비용-편익분석</vt:lpstr>
      <vt:lpstr>비용-편익분석 절차</vt:lpstr>
      <vt:lpstr>비용-편익분석 절차</vt:lpstr>
      <vt:lpstr>비용-편익분석 절차</vt:lpstr>
      <vt:lpstr>할인율의 선택</vt:lpstr>
      <vt:lpstr>할인율의 선택</vt:lpstr>
      <vt:lpstr>할인율의 선택</vt:lpstr>
      <vt:lpstr>비용과 편익의 비교</vt:lpstr>
      <vt:lpstr>비용과 편익의 비교</vt:lpstr>
      <vt:lpstr>비용과 편익의 비교</vt:lpstr>
      <vt:lpstr>비용과 편익의 비교</vt:lpstr>
      <vt:lpstr>비용과 편익의 비교</vt:lpstr>
      <vt:lpstr>Section 2. 기타 분석 틀</vt:lpstr>
      <vt:lpstr>비용편익 분석 외의 기타 분석틀</vt:lpstr>
      <vt:lpstr>Section 3. 국내에서 주로 사용되는 평가</vt:lpstr>
      <vt:lpstr>국내에서 주로 사용되는 평가</vt:lpstr>
      <vt:lpstr>환경영향평가 사례 (대전 제2매립장]</vt:lpstr>
      <vt:lpstr>환경영향평가 사례 (대전 제2매립장: 수질부문]</vt:lpstr>
      <vt:lpstr>환경영향평가 사례 (대전 제2매립장: 대기질부문]</vt:lpstr>
      <vt:lpstr>환경영향평가 사례 (대전 제2매립장: 대기질부문]</vt:lpstr>
      <vt:lpstr>환경영향평가 사례 (대전 제2매립장]</vt:lpstr>
      <vt:lpstr>예비타당성조사 사례 (사정교~한밭대교 도로개설]</vt:lpstr>
      <vt:lpstr>예비타당성조사 사례 (사정교~한밭대교 도로개설: 목차]</vt:lpstr>
      <vt:lpstr>예비타당성조사 사례 (사정교~한밭대교 도로개설: 비용 세부항목]</vt:lpstr>
      <vt:lpstr>예비타당성조사 사례 (사정교~한밭대교 도로개설: 편익항목]</vt:lpstr>
      <vt:lpstr>예비타당성조사 사례 (사정교~한밭대교 도로개설: 편익항목, 대기오염절감 부문]</vt:lpstr>
      <vt:lpstr>예비타당성조사 사례 (사정교~한밭대교 도로개설: 편익항목, 소음절감 부문]</vt:lpstr>
      <vt:lpstr>예비타당성조사 사례 (사정교~한밭대교 도로개설: 편익항목, 소음절감 부문]</vt:lpstr>
      <vt:lpstr>소음 측정과 관련하여</vt:lpstr>
      <vt:lpstr>소음 측정과 관련하여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Minyoung Roh</dc:creator>
  <cp:lastModifiedBy>Seungho Jeon</cp:lastModifiedBy>
  <cp:revision>552</cp:revision>
  <dcterms:created xsi:type="dcterms:W3CDTF">2025-07-05T05:15:23Z</dcterms:created>
  <dcterms:modified xsi:type="dcterms:W3CDTF">2025-11-16T02:44:39Z</dcterms:modified>
</cp:coreProperties>
</file>